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
  </p:notesMasterIdLst>
  <p:sldIdLst>
    <p:sldId id="256" r:id="rId2"/>
    <p:sldId id="257" r:id="rId3"/>
    <p:sldId id="258" r:id="rId4"/>
    <p:sldId id="259" r:id="rId5"/>
    <p:sldId id="260" r:id="rId6"/>
    <p:sldId id="261" r:id="rId7"/>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8A3DBEC-3990-4188-B240-C20BBAE048B4}">
          <p14:sldIdLst/>
        </p14:section>
        <p14:section name="Home page (About Taniti)" id="{8F7ADB20-A9B2-4CA6-AE11-AFCAB1DD5E41}">
          <p14:sldIdLst>
            <p14:sldId id="256"/>
          </p14:sldIdLst>
        </p14:section>
        <p14:section name="Food (Dinning in Taniti)" id="{49408246-9A0D-4876-AF17-17DCE2385314}">
          <p14:sldIdLst>
            <p14:sldId id="257"/>
          </p14:sldIdLst>
        </p14:section>
        <p14:section name="Lodging (Staying in Taniti)" id="{33561325-7950-427C-BBB6-D6EF8323DEE0}">
          <p14:sldIdLst>
            <p14:sldId id="258"/>
          </p14:sldIdLst>
        </p14:section>
        <p14:section name="Attractions (To Do in Taniti)" id="{0E269A26-15B1-49AF-B628-AA3EA4BE8E36}">
          <p14:sldIdLst>
            <p14:sldId id="259"/>
          </p14:sldIdLst>
        </p14:section>
        <p14:section name="Getting Around in Taniti (Transportation)" id="{5972FE21-D8C9-4E44-AFA9-362A2484F71C}">
          <p14:sldIdLst>
            <p14:sldId id="260"/>
          </p14:sldIdLst>
        </p14:section>
        <p14:section name="FAQs (Frequently Asked Questions)" id="{14A80D08-87D5-4204-AAF9-4340AA8E95D8}">
          <p14:sldIdLst>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62" d="100"/>
          <a:sy n="62" d="100"/>
        </p:scale>
        <p:origin x="2525" y="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D69B6-E884-43CC-B9E9-E02694868ECD}" type="datetimeFigureOut">
              <a:rPr lang="en-US" smtClean="0"/>
              <a:t>3/1/2022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813D6-B332-4FFA-925C-E28AEF0D5E48}" type="slidenum">
              <a:rPr lang="en-US" smtClean="0"/>
              <a:t>‹#›</a:t>
            </a:fld>
            <a:endParaRPr lang="en-US"/>
          </a:p>
        </p:txBody>
      </p:sp>
    </p:spTree>
    <p:extLst>
      <p:ext uri="{BB962C8B-B14F-4D97-AF65-F5344CB8AC3E}">
        <p14:creationId xmlns:p14="http://schemas.microsoft.com/office/powerpoint/2010/main" val="291574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86F3FB-17C8-4E2E-80F9-FFFCE1E3C87C}"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2985264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6F3FB-17C8-4E2E-80F9-FFFCE1E3C87C}"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317698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6F3FB-17C8-4E2E-80F9-FFFCE1E3C87C}"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239505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6F3FB-17C8-4E2E-80F9-FFFCE1E3C87C}"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247202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F3FB-17C8-4E2E-80F9-FFFCE1E3C87C}"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381701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86F3FB-17C8-4E2E-80F9-FFFCE1E3C87C}"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273559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86F3FB-17C8-4E2E-80F9-FFFCE1E3C87C}"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1006930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86F3FB-17C8-4E2E-80F9-FFFCE1E3C87C}"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3223536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6F3FB-17C8-4E2E-80F9-FFFCE1E3C87C}"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58775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86F3FB-17C8-4E2E-80F9-FFFCE1E3C87C}"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2950003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486F3FB-17C8-4E2E-80F9-FFFCE1E3C87C}"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8324DD-A05C-49CA-8D56-D818C57AAC38}" type="slidenum">
              <a:rPr lang="en-US" smtClean="0"/>
              <a:t>‹#›</a:t>
            </a:fld>
            <a:endParaRPr lang="en-US"/>
          </a:p>
        </p:txBody>
      </p:sp>
    </p:spTree>
    <p:extLst>
      <p:ext uri="{BB962C8B-B14F-4D97-AF65-F5344CB8AC3E}">
        <p14:creationId xmlns:p14="http://schemas.microsoft.com/office/powerpoint/2010/main" val="557673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9486F3FB-17C8-4E2E-80F9-FFFCE1E3C87C}" type="datetimeFigureOut">
              <a:rPr lang="en-US" smtClean="0"/>
              <a:t>3/1/2022</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EA8324DD-A05C-49CA-8D56-D818C57AAC38}" type="slidenum">
              <a:rPr lang="en-US" smtClean="0"/>
              <a:t>‹#›</a:t>
            </a:fld>
            <a:endParaRPr lang="en-US"/>
          </a:p>
        </p:txBody>
      </p:sp>
    </p:spTree>
    <p:extLst>
      <p:ext uri="{BB962C8B-B14F-4D97-AF65-F5344CB8AC3E}">
        <p14:creationId xmlns:p14="http://schemas.microsoft.com/office/powerpoint/2010/main" val="9605302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6.xml"/><Relationship Id="rId3" Type="http://schemas.openxmlformats.org/officeDocument/2006/relationships/image" Target="../media/image2.png"/><Relationship Id="rId7" Type="http://schemas.openxmlformats.org/officeDocument/2006/relationships/slide" Target="slide3.xml"/><Relationship Id="rId12"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slide" Target="slide5.xml"/><Relationship Id="rId4" Type="http://schemas.openxmlformats.org/officeDocument/2006/relationships/image" Target="../media/image3.svg"/><Relationship Id="rId9" Type="http://schemas.openxmlformats.org/officeDocument/2006/relationships/slide" Target="slide4.xml"/><Relationship Id="rId14" Type="http://schemas.openxmlformats.org/officeDocument/2006/relationships/slide" Target="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jpeg"/><Relationship Id="rId7" Type="http://schemas.openxmlformats.org/officeDocument/2006/relationships/slide" Target="slide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5.xml"/><Relationship Id="rId5" Type="http://schemas.openxmlformats.org/officeDocument/2006/relationships/slide" Target="slide6.xml"/><Relationship Id="rId10" Type="http://schemas.openxmlformats.org/officeDocument/2006/relationships/slide" Target="slide3.xml"/><Relationship Id="rId4" Type="http://schemas.openxmlformats.org/officeDocument/2006/relationships/slide" Target="slide2.xml"/><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xml"/><Relationship Id="rId7" Type="http://schemas.openxmlformats.org/officeDocument/2006/relationships/slide" Target="slide1.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2.xml"/><Relationship Id="rId10" Type="http://schemas.openxmlformats.org/officeDocument/2006/relationships/slide" Target="slide5.xml"/><Relationship Id="rId4" Type="http://schemas.openxmlformats.org/officeDocument/2006/relationships/slide" Target="slide6.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4.jpg"/><Relationship Id="rId7" Type="http://schemas.openxmlformats.org/officeDocument/2006/relationships/image" Target="../media/image11.svg"/><Relationship Id="rId12" Type="http://schemas.openxmlformats.org/officeDocument/2006/relationships/slide" Target="slide5.xml"/><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slide" Target="slide4.xml"/><Relationship Id="rId5" Type="http://schemas.openxmlformats.org/officeDocument/2006/relationships/slide" Target="slide1.xml"/><Relationship Id="rId10" Type="http://schemas.openxmlformats.org/officeDocument/2006/relationships/slide" Target="slide6.xml"/><Relationship Id="rId4" Type="http://schemas.openxmlformats.org/officeDocument/2006/relationships/image" Target="../media/image15.png"/><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7.jpeg"/><Relationship Id="rId7" Type="http://schemas.openxmlformats.org/officeDocument/2006/relationships/slide" Target="slide3.xm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slide" Target="slide5.xml"/><Relationship Id="rId5" Type="http://schemas.openxmlformats.org/officeDocument/2006/relationships/image" Target="../media/image10.png"/><Relationship Id="rId10" Type="http://schemas.openxmlformats.org/officeDocument/2006/relationships/slide" Target="slide4.xml"/><Relationship Id="rId4" Type="http://schemas.openxmlformats.org/officeDocument/2006/relationships/slide" Target="slide1.xml"/><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0.png"/><Relationship Id="rId7" Type="http://schemas.openxmlformats.org/officeDocument/2006/relationships/slide" Target="slide6.xml"/><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image" Target="../media/image11.svg"/><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acations, Island, Sea, Sea View, Travel, To Travel">
            <a:extLst>
              <a:ext uri="{FF2B5EF4-FFF2-40B4-BE49-F238E27FC236}">
                <a16:creationId xmlns:a16="http://schemas.microsoft.com/office/drawing/2014/main" id="{88E958B3-772C-4F6E-8662-087EB724E2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75" r="21875"/>
          <a:stretch/>
        </p:blipFill>
        <p:spPr bwMode="auto">
          <a:xfrm>
            <a:off x="0" y="0"/>
            <a:ext cx="6858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9E00EC6-A838-4F66-B68C-BCD5CCD046FA}"/>
              </a:ext>
            </a:extLst>
          </p:cNvPr>
          <p:cNvSpPr/>
          <p:nvPr/>
        </p:nvSpPr>
        <p:spPr>
          <a:xfrm>
            <a:off x="3630575" y="4185284"/>
            <a:ext cx="2141496" cy="2021847"/>
          </a:xfrm>
          <a:prstGeom prst="ellipse">
            <a:avLst/>
          </a:prstGeom>
          <a:solidFill>
            <a:srgbClr val="FFFFFF">
              <a:alpha val="91765"/>
            </a:srgb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8" dirty="0"/>
          </a:p>
        </p:txBody>
      </p:sp>
      <p:sp>
        <p:nvSpPr>
          <p:cNvPr id="21" name="Oval 20">
            <a:extLst>
              <a:ext uri="{FF2B5EF4-FFF2-40B4-BE49-F238E27FC236}">
                <a16:creationId xmlns:a16="http://schemas.microsoft.com/office/drawing/2014/main" id="{7B47EFA5-FC5C-4B2C-B1B7-5D2962E5E910}"/>
              </a:ext>
            </a:extLst>
          </p:cNvPr>
          <p:cNvSpPr/>
          <p:nvPr/>
        </p:nvSpPr>
        <p:spPr>
          <a:xfrm>
            <a:off x="1001647" y="4180785"/>
            <a:ext cx="2106580" cy="2018493"/>
          </a:xfrm>
          <a:prstGeom prst="ellipse">
            <a:avLst/>
          </a:prstGeom>
          <a:solidFill>
            <a:srgbClr val="FFFFFF"/>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8">
              <a:effectLst>
                <a:innerShdw blurRad="63500" dist="50800" dir="13500000">
                  <a:prstClr val="black">
                    <a:alpha val="50000"/>
                  </a:prstClr>
                </a:innerShdw>
              </a:effectLst>
            </a:endParaRPr>
          </a:p>
        </p:txBody>
      </p:sp>
      <p:pic>
        <p:nvPicPr>
          <p:cNvPr id="122" name="Graphic 121" descr="Anchor outline">
            <a:extLst>
              <a:ext uri="{FF2B5EF4-FFF2-40B4-BE49-F238E27FC236}">
                <a16:creationId xmlns:a16="http://schemas.microsoft.com/office/drawing/2014/main" id="{2F7EE2D2-19ED-43D5-AF80-EC367F22C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039" y="4182038"/>
            <a:ext cx="2002179" cy="2002179"/>
          </a:xfrm>
          <a:prstGeom prst="rect">
            <a:avLst/>
          </a:prstGeom>
        </p:spPr>
      </p:pic>
      <p:grpSp>
        <p:nvGrpSpPr>
          <p:cNvPr id="89" name="Graphic 56" descr="Footprints outline">
            <a:extLst>
              <a:ext uri="{FF2B5EF4-FFF2-40B4-BE49-F238E27FC236}">
                <a16:creationId xmlns:a16="http://schemas.microsoft.com/office/drawing/2014/main" id="{72FAB7CD-A54F-43FF-B83D-5D185FCD6B74}"/>
              </a:ext>
            </a:extLst>
          </p:cNvPr>
          <p:cNvGrpSpPr/>
          <p:nvPr/>
        </p:nvGrpSpPr>
        <p:grpSpPr>
          <a:xfrm rot="215050">
            <a:off x="4112107" y="4338734"/>
            <a:ext cx="1086481" cy="1733457"/>
            <a:chOff x="-1798762" y="2992715"/>
            <a:chExt cx="913174" cy="1273922"/>
          </a:xfrm>
          <a:solidFill>
            <a:schemeClr val="accent5">
              <a:lumMod val="40000"/>
              <a:lumOff val="60000"/>
            </a:schemeClr>
          </a:solidFill>
        </p:grpSpPr>
        <p:sp>
          <p:nvSpPr>
            <p:cNvPr id="90" name="Freeform: Shape 89">
              <a:extLst>
                <a:ext uri="{FF2B5EF4-FFF2-40B4-BE49-F238E27FC236}">
                  <a16:creationId xmlns:a16="http://schemas.microsoft.com/office/drawing/2014/main" id="{F49BE44F-5EF7-489C-86A2-D286FAA5D4CB}"/>
                </a:ext>
              </a:extLst>
            </p:cNvPr>
            <p:cNvSpPr/>
            <p:nvPr/>
          </p:nvSpPr>
          <p:spPr>
            <a:xfrm>
              <a:off x="-1533734" y="2992715"/>
              <a:ext cx="132733" cy="144724"/>
            </a:xfrm>
            <a:custGeom>
              <a:avLst/>
              <a:gdLst>
                <a:gd name="connsiteX0" fmla="*/ 66367 w 132733"/>
                <a:gd name="connsiteY0" fmla="*/ 0 h 144724"/>
                <a:gd name="connsiteX1" fmla="*/ 88 w 132733"/>
                <a:gd name="connsiteY1" fmla="*/ 72362 h 144724"/>
                <a:gd name="connsiteX2" fmla="*/ 66367 w 132733"/>
                <a:gd name="connsiteY2" fmla="*/ 144724 h 144724"/>
                <a:gd name="connsiteX3" fmla="*/ 132646 w 132733"/>
                <a:gd name="connsiteY3" fmla="*/ 72362 h 144724"/>
                <a:gd name="connsiteX4" fmla="*/ 66367 w 132733"/>
                <a:gd name="connsiteY4" fmla="*/ 0 h 144724"/>
                <a:gd name="connsiteX5" fmla="*/ 66367 w 132733"/>
                <a:gd name="connsiteY5" fmla="*/ 115780 h 144724"/>
                <a:gd name="connsiteX6" fmla="*/ 29545 w 132733"/>
                <a:gd name="connsiteY6" fmla="*/ 72362 h 144724"/>
                <a:gd name="connsiteX7" fmla="*/ 66367 w 132733"/>
                <a:gd name="connsiteY7" fmla="*/ 28945 h 144724"/>
                <a:gd name="connsiteX8" fmla="*/ 103188 w 132733"/>
                <a:gd name="connsiteY8" fmla="*/ 72362 h 144724"/>
                <a:gd name="connsiteX9" fmla="*/ 66367 w 132733"/>
                <a:gd name="connsiteY9" fmla="*/ 115780 h 1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733" h="144724">
                  <a:moveTo>
                    <a:pt x="66367" y="0"/>
                  </a:moveTo>
                  <a:cubicBezTo>
                    <a:pt x="27782" y="2110"/>
                    <a:pt x="-1827" y="34437"/>
                    <a:pt x="88" y="72362"/>
                  </a:cubicBezTo>
                  <a:cubicBezTo>
                    <a:pt x="-1827" y="110287"/>
                    <a:pt x="27782" y="142614"/>
                    <a:pt x="66367" y="144724"/>
                  </a:cubicBezTo>
                  <a:cubicBezTo>
                    <a:pt x="104951" y="142614"/>
                    <a:pt x="134560" y="110287"/>
                    <a:pt x="132646" y="72362"/>
                  </a:cubicBezTo>
                  <a:cubicBezTo>
                    <a:pt x="134560" y="34437"/>
                    <a:pt x="104951" y="2110"/>
                    <a:pt x="66367" y="0"/>
                  </a:cubicBezTo>
                  <a:close/>
                  <a:moveTo>
                    <a:pt x="66367" y="115780"/>
                  </a:moveTo>
                  <a:cubicBezTo>
                    <a:pt x="44109" y="113574"/>
                    <a:pt x="27739" y="94272"/>
                    <a:pt x="29545" y="72362"/>
                  </a:cubicBezTo>
                  <a:cubicBezTo>
                    <a:pt x="27732" y="50450"/>
                    <a:pt x="44104" y="31144"/>
                    <a:pt x="66367" y="28945"/>
                  </a:cubicBezTo>
                  <a:cubicBezTo>
                    <a:pt x="88629" y="31144"/>
                    <a:pt x="105001" y="50450"/>
                    <a:pt x="103188" y="72362"/>
                  </a:cubicBezTo>
                  <a:cubicBezTo>
                    <a:pt x="104994" y="94272"/>
                    <a:pt x="88625" y="113574"/>
                    <a:pt x="66367" y="115780"/>
                  </a:cubicBezTo>
                  <a:close/>
                </a:path>
              </a:pathLst>
            </a:custGeom>
            <a:grpFill/>
            <a:ln w="1468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7A0617B1-51A3-4925-AEE5-29B439152E5A}"/>
                </a:ext>
              </a:extLst>
            </p:cNvPr>
            <p:cNvSpPr/>
            <p:nvPr/>
          </p:nvSpPr>
          <p:spPr>
            <a:xfrm>
              <a:off x="-1636886" y="3050605"/>
              <a:ext cx="73921" cy="86834"/>
            </a:xfrm>
            <a:custGeom>
              <a:avLst/>
              <a:gdLst>
                <a:gd name="connsiteX0" fmla="*/ 36961 w 73921"/>
                <a:gd name="connsiteY0" fmla="*/ 86835 h 86834"/>
                <a:gd name="connsiteX1" fmla="*/ 73783 w 73921"/>
                <a:gd name="connsiteY1" fmla="*/ 43417 h 86834"/>
                <a:gd name="connsiteX2" fmla="*/ 36961 w 73921"/>
                <a:gd name="connsiteY2" fmla="*/ 0 h 86834"/>
                <a:gd name="connsiteX3" fmla="*/ 139 w 73921"/>
                <a:gd name="connsiteY3" fmla="*/ 43417 h 86834"/>
                <a:gd name="connsiteX4" fmla="*/ 36961 w 73921"/>
                <a:gd name="connsiteY4" fmla="*/ 86835 h 86834"/>
                <a:gd name="connsiteX5" fmla="*/ 36961 w 73921"/>
                <a:gd name="connsiteY5" fmla="*/ 28945 h 86834"/>
                <a:gd name="connsiteX6" fmla="*/ 44325 w 73921"/>
                <a:gd name="connsiteY6" fmla="*/ 43417 h 86834"/>
                <a:gd name="connsiteX7" fmla="*/ 36961 w 73921"/>
                <a:gd name="connsiteY7" fmla="*/ 57890 h 86834"/>
                <a:gd name="connsiteX8" fmla="*/ 29597 w 73921"/>
                <a:gd name="connsiteY8" fmla="*/ 43417 h 86834"/>
                <a:gd name="connsiteX9" fmla="*/ 36961 w 73921"/>
                <a:gd name="connsiteY9" fmla="*/ 28945 h 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921" h="86834">
                  <a:moveTo>
                    <a:pt x="36961" y="86835"/>
                  </a:moveTo>
                  <a:cubicBezTo>
                    <a:pt x="59231" y="84651"/>
                    <a:pt x="75612" y="65334"/>
                    <a:pt x="73783" y="43417"/>
                  </a:cubicBezTo>
                  <a:cubicBezTo>
                    <a:pt x="75612" y="21500"/>
                    <a:pt x="59231" y="2184"/>
                    <a:pt x="36961" y="0"/>
                  </a:cubicBezTo>
                  <a:cubicBezTo>
                    <a:pt x="14691" y="2184"/>
                    <a:pt x="-1690" y="21500"/>
                    <a:pt x="139" y="43417"/>
                  </a:cubicBezTo>
                  <a:cubicBezTo>
                    <a:pt x="-1690" y="65334"/>
                    <a:pt x="14691" y="84651"/>
                    <a:pt x="36961" y="86835"/>
                  </a:cubicBezTo>
                  <a:close/>
                  <a:moveTo>
                    <a:pt x="36961" y="28945"/>
                  </a:moveTo>
                  <a:cubicBezTo>
                    <a:pt x="39214" y="28945"/>
                    <a:pt x="44325" y="34415"/>
                    <a:pt x="44325" y="43417"/>
                  </a:cubicBezTo>
                  <a:cubicBezTo>
                    <a:pt x="44325" y="52419"/>
                    <a:pt x="39200" y="57890"/>
                    <a:pt x="36961" y="57890"/>
                  </a:cubicBezTo>
                  <a:cubicBezTo>
                    <a:pt x="34722" y="57890"/>
                    <a:pt x="29597" y="52419"/>
                    <a:pt x="29597" y="43417"/>
                  </a:cubicBezTo>
                  <a:cubicBezTo>
                    <a:pt x="29597" y="34415"/>
                    <a:pt x="34737" y="28945"/>
                    <a:pt x="36961" y="28945"/>
                  </a:cubicBezTo>
                  <a:close/>
                </a:path>
              </a:pathLst>
            </a:custGeom>
            <a:grpFill/>
            <a:ln w="1468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4BEE50D-5DA3-48EB-A6AA-888B72960316}"/>
                </a:ext>
              </a:extLst>
            </p:cNvPr>
            <p:cNvSpPr/>
            <p:nvPr/>
          </p:nvSpPr>
          <p:spPr>
            <a:xfrm>
              <a:off x="-1710561" y="3108495"/>
              <a:ext cx="59256" cy="72434"/>
            </a:xfrm>
            <a:custGeom>
              <a:avLst/>
              <a:gdLst>
                <a:gd name="connsiteX0" fmla="*/ 29628 w 59256"/>
                <a:gd name="connsiteY0" fmla="*/ 72435 h 72434"/>
                <a:gd name="connsiteX1" fmla="*/ 59085 w 59256"/>
                <a:gd name="connsiteY1" fmla="*/ 36253 h 72434"/>
                <a:gd name="connsiteX2" fmla="*/ 29628 w 59256"/>
                <a:gd name="connsiteY2" fmla="*/ 0 h 72434"/>
                <a:gd name="connsiteX3" fmla="*/ 170 w 59256"/>
                <a:gd name="connsiteY3" fmla="*/ 36181 h 72434"/>
                <a:gd name="connsiteX4" fmla="*/ 29628 w 59256"/>
                <a:gd name="connsiteY4" fmla="*/ 72435 h 72434"/>
                <a:gd name="connsiteX5" fmla="*/ 29628 w 59256"/>
                <a:gd name="connsiteY5" fmla="*/ 36022 h 72434"/>
                <a:gd name="connsiteX6" fmla="*/ 29628 w 59256"/>
                <a:gd name="connsiteY6" fmla="*/ 36022 h 7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56" h="72434">
                  <a:moveTo>
                    <a:pt x="29628" y="72435"/>
                  </a:moveTo>
                  <a:cubicBezTo>
                    <a:pt x="47809" y="70220"/>
                    <a:pt x="60877" y="54167"/>
                    <a:pt x="59085" y="36253"/>
                  </a:cubicBezTo>
                  <a:cubicBezTo>
                    <a:pt x="60920" y="18312"/>
                    <a:pt x="47840" y="2214"/>
                    <a:pt x="29628" y="0"/>
                  </a:cubicBezTo>
                  <a:cubicBezTo>
                    <a:pt x="11451" y="2222"/>
                    <a:pt x="-1615" y="18269"/>
                    <a:pt x="170" y="36181"/>
                  </a:cubicBezTo>
                  <a:cubicBezTo>
                    <a:pt x="-1657" y="54120"/>
                    <a:pt x="11420" y="70213"/>
                    <a:pt x="29628" y="72435"/>
                  </a:cubicBezTo>
                  <a:close/>
                  <a:moveTo>
                    <a:pt x="29628" y="36022"/>
                  </a:moveTo>
                  <a:lnTo>
                    <a:pt x="29628" y="36022"/>
                  </a:lnTo>
                  <a:close/>
                </a:path>
              </a:pathLst>
            </a:custGeom>
            <a:grpFill/>
            <a:ln w="1468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19689C9-0C07-4EB0-90BD-01AF87BE94E9}"/>
                </a:ext>
              </a:extLst>
            </p:cNvPr>
            <p:cNvSpPr/>
            <p:nvPr/>
          </p:nvSpPr>
          <p:spPr>
            <a:xfrm>
              <a:off x="-1754576" y="3180944"/>
              <a:ext cx="44185" cy="57889"/>
            </a:xfrm>
            <a:custGeom>
              <a:avLst/>
              <a:gdLst>
                <a:gd name="connsiteX0" fmla="*/ 22093 w 44185"/>
                <a:gd name="connsiteY0" fmla="*/ 57890 h 57889"/>
                <a:gd name="connsiteX1" fmla="*/ 44186 w 44185"/>
                <a:gd name="connsiteY1" fmla="*/ 28945 h 57889"/>
                <a:gd name="connsiteX2" fmla="*/ 22093 w 44185"/>
                <a:gd name="connsiteY2" fmla="*/ 0 h 57889"/>
                <a:gd name="connsiteX3" fmla="*/ 0 w 44185"/>
                <a:gd name="connsiteY3" fmla="*/ 28945 h 57889"/>
                <a:gd name="connsiteX4" fmla="*/ 22093 w 44185"/>
                <a:gd name="connsiteY4" fmla="*/ 57890 h 5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85" h="57889">
                  <a:moveTo>
                    <a:pt x="22093" y="57890"/>
                  </a:moveTo>
                  <a:cubicBezTo>
                    <a:pt x="34303" y="57890"/>
                    <a:pt x="44186" y="44865"/>
                    <a:pt x="44186" y="28945"/>
                  </a:cubicBezTo>
                  <a:cubicBezTo>
                    <a:pt x="44186" y="13025"/>
                    <a:pt x="34303" y="0"/>
                    <a:pt x="22093" y="0"/>
                  </a:cubicBezTo>
                  <a:cubicBezTo>
                    <a:pt x="9883" y="0"/>
                    <a:pt x="0" y="12953"/>
                    <a:pt x="0" y="28945"/>
                  </a:cubicBezTo>
                  <a:cubicBezTo>
                    <a:pt x="0" y="44937"/>
                    <a:pt x="9912" y="57890"/>
                    <a:pt x="22093" y="57890"/>
                  </a:cubicBezTo>
                  <a:close/>
                </a:path>
              </a:pathLst>
            </a:custGeom>
            <a:grpFill/>
            <a:ln w="1468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0E7164B-789C-48B2-AF6C-A8567F5692F5}"/>
                </a:ext>
              </a:extLst>
            </p:cNvPr>
            <p:cNvSpPr/>
            <p:nvPr/>
          </p:nvSpPr>
          <p:spPr>
            <a:xfrm>
              <a:off x="-1798762" y="3238834"/>
              <a:ext cx="44185" cy="57889"/>
            </a:xfrm>
            <a:custGeom>
              <a:avLst/>
              <a:gdLst>
                <a:gd name="connsiteX0" fmla="*/ 44186 w 44185"/>
                <a:gd name="connsiteY0" fmla="*/ 28945 h 57889"/>
                <a:gd name="connsiteX1" fmla="*/ 22093 w 44185"/>
                <a:gd name="connsiteY1" fmla="*/ 0 h 57889"/>
                <a:gd name="connsiteX2" fmla="*/ 0 w 44185"/>
                <a:gd name="connsiteY2" fmla="*/ 28945 h 57889"/>
                <a:gd name="connsiteX3" fmla="*/ 22093 w 44185"/>
                <a:gd name="connsiteY3" fmla="*/ 57890 h 57889"/>
                <a:gd name="connsiteX4" fmla="*/ 44186 w 44185"/>
                <a:gd name="connsiteY4" fmla="*/ 28945 h 5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85" h="57889">
                  <a:moveTo>
                    <a:pt x="44186" y="28945"/>
                  </a:moveTo>
                  <a:cubicBezTo>
                    <a:pt x="44186" y="13025"/>
                    <a:pt x="34288" y="0"/>
                    <a:pt x="22093" y="0"/>
                  </a:cubicBezTo>
                  <a:cubicBezTo>
                    <a:pt x="9898" y="0"/>
                    <a:pt x="0" y="13025"/>
                    <a:pt x="0" y="28945"/>
                  </a:cubicBezTo>
                  <a:cubicBezTo>
                    <a:pt x="0" y="44865"/>
                    <a:pt x="9883" y="57890"/>
                    <a:pt x="22093" y="57890"/>
                  </a:cubicBezTo>
                  <a:cubicBezTo>
                    <a:pt x="34303" y="57890"/>
                    <a:pt x="44186" y="44937"/>
                    <a:pt x="44186" y="28945"/>
                  </a:cubicBezTo>
                  <a:close/>
                </a:path>
              </a:pathLst>
            </a:custGeom>
            <a:grpFill/>
            <a:ln w="1468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7458028-200A-4E60-813D-2402255CC487}"/>
                </a:ext>
              </a:extLst>
            </p:cNvPr>
            <p:cNvSpPr/>
            <p:nvPr/>
          </p:nvSpPr>
          <p:spPr>
            <a:xfrm>
              <a:off x="-1784033" y="3180929"/>
              <a:ext cx="368215" cy="752712"/>
            </a:xfrm>
            <a:custGeom>
              <a:avLst/>
              <a:gdLst>
                <a:gd name="connsiteX0" fmla="*/ 235658 w 368215"/>
                <a:gd name="connsiteY0" fmla="*/ 0 h 752712"/>
                <a:gd name="connsiteX1" fmla="*/ 0 w 368215"/>
                <a:gd name="connsiteY1" fmla="*/ 217087 h 752712"/>
                <a:gd name="connsiteX2" fmla="*/ 58915 w 368215"/>
                <a:gd name="connsiteY2" fmla="*/ 463191 h 752712"/>
                <a:gd name="connsiteX3" fmla="*/ 191472 w 368215"/>
                <a:gd name="connsiteY3" fmla="*/ 752712 h 752712"/>
                <a:gd name="connsiteX4" fmla="*/ 279844 w 368215"/>
                <a:gd name="connsiteY4" fmla="*/ 434231 h 752712"/>
                <a:gd name="connsiteX5" fmla="*/ 368216 w 368215"/>
                <a:gd name="connsiteY5" fmla="*/ 101278 h 752712"/>
                <a:gd name="connsiteX6" fmla="*/ 235658 w 368215"/>
                <a:gd name="connsiteY6" fmla="*/ 0 h 752712"/>
                <a:gd name="connsiteX7" fmla="*/ 301819 w 368215"/>
                <a:gd name="connsiteY7" fmla="*/ 231299 h 752712"/>
                <a:gd name="connsiteX8" fmla="*/ 250387 w 368215"/>
                <a:gd name="connsiteY8" fmla="*/ 434289 h 752712"/>
                <a:gd name="connsiteX9" fmla="*/ 264659 w 368215"/>
                <a:gd name="connsiteY9" fmla="*/ 503931 h 752712"/>
                <a:gd name="connsiteX10" fmla="*/ 272376 w 368215"/>
                <a:gd name="connsiteY10" fmla="*/ 695908 h 752712"/>
                <a:gd name="connsiteX11" fmla="*/ 191472 w 368215"/>
                <a:gd name="connsiteY11" fmla="*/ 723825 h 752712"/>
                <a:gd name="connsiteX12" fmla="*/ 106517 w 368215"/>
                <a:gd name="connsiteY12" fmla="*/ 696327 h 752712"/>
                <a:gd name="connsiteX13" fmla="*/ 84542 w 368215"/>
                <a:gd name="connsiteY13" fmla="*/ 525553 h 752712"/>
                <a:gd name="connsiteX14" fmla="*/ 88357 w 368215"/>
                <a:gd name="connsiteY14" fmla="*/ 463220 h 752712"/>
                <a:gd name="connsiteX15" fmla="*/ 59459 w 368215"/>
                <a:gd name="connsiteY15" fmla="*/ 347672 h 752712"/>
                <a:gd name="connsiteX16" fmla="*/ 29457 w 368215"/>
                <a:gd name="connsiteY16" fmla="*/ 217145 h 752712"/>
                <a:gd name="connsiteX17" fmla="*/ 235658 w 368215"/>
                <a:gd name="connsiteY17" fmla="*/ 29003 h 752712"/>
                <a:gd name="connsiteX18" fmla="*/ 338758 w 368215"/>
                <a:gd name="connsiteY18" fmla="*/ 101365 h 752712"/>
                <a:gd name="connsiteX19" fmla="*/ 301848 w 368215"/>
                <a:gd name="connsiteY19" fmla="*/ 231299 h 75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8215" h="752712">
                  <a:moveTo>
                    <a:pt x="235658" y="0"/>
                  </a:moveTo>
                  <a:cubicBezTo>
                    <a:pt x="150232" y="0"/>
                    <a:pt x="0" y="123016"/>
                    <a:pt x="0" y="217087"/>
                  </a:cubicBezTo>
                  <a:cubicBezTo>
                    <a:pt x="0" y="350233"/>
                    <a:pt x="58915" y="363258"/>
                    <a:pt x="58915" y="463191"/>
                  </a:cubicBezTo>
                  <a:cubicBezTo>
                    <a:pt x="58915" y="563123"/>
                    <a:pt x="1473" y="752712"/>
                    <a:pt x="191472" y="752712"/>
                  </a:cubicBezTo>
                  <a:cubicBezTo>
                    <a:pt x="409456" y="752712"/>
                    <a:pt x="279844" y="495030"/>
                    <a:pt x="279844" y="434231"/>
                  </a:cubicBezTo>
                  <a:cubicBezTo>
                    <a:pt x="279844" y="272140"/>
                    <a:pt x="368216" y="224381"/>
                    <a:pt x="368216" y="101278"/>
                  </a:cubicBezTo>
                  <a:cubicBezTo>
                    <a:pt x="368216" y="20261"/>
                    <a:pt x="321084" y="0"/>
                    <a:pt x="235658" y="0"/>
                  </a:cubicBezTo>
                  <a:close/>
                  <a:moveTo>
                    <a:pt x="301819" y="231299"/>
                  </a:moveTo>
                  <a:cubicBezTo>
                    <a:pt x="277738" y="282864"/>
                    <a:pt x="250387" y="341304"/>
                    <a:pt x="250387" y="434289"/>
                  </a:cubicBezTo>
                  <a:cubicBezTo>
                    <a:pt x="252477" y="457955"/>
                    <a:pt x="257263" y="481315"/>
                    <a:pt x="264659" y="503931"/>
                  </a:cubicBezTo>
                  <a:cubicBezTo>
                    <a:pt x="280860" y="563644"/>
                    <a:pt x="305236" y="653909"/>
                    <a:pt x="272376" y="695908"/>
                  </a:cubicBezTo>
                  <a:cubicBezTo>
                    <a:pt x="257883" y="714432"/>
                    <a:pt x="230650" y="723825"/>
                    <a:pt x="191472" y="723825"/>
                  </a:cubicBezTo>
                  <a:cubicBezTo>
                    <a:pt x="151587" y="723825"/>
                    <a:pt x="123809" y="714823"/>
                    <a:pt x="106517" y="696327"/>
                  </a:cubicBezTo>
                  <a:cubicBezTo>
                    <a:pt x="72745" y="660146"/>
                    <a:pt x="79019" y="588667"/>
                    <a:pt x="84542" y="525553"/>
                  </a:cubicBezTo>
                  <a:cubicBezTo>
                    <a:pt x="86501" y="503222"/>
                    <a:pt x="88357" y="482135"/>
                    <a:pt x="88357" y="463220"/>
                  </a:cubicBezTo>
                  <a:cubicBezTo>
                    <a:pt x="88230" y="422992"/>
                    <a:pt x="78322" y="383375"/>
                    <a:pt x="59459" y="347672"/>
                  </a:cubicBezTo>
                  <a:cubicBezTo>
                    <a:pt x="38574" y="307289"/>
                    <a:pt x="28263" y="262427"/>
                    <a:pt x="29457" y="217145"/>
                  </a:cubicBezTo>
                  <a:cubicBezTo>
                    <a:pt x="29457" y="141439"/>
                    <a:pt x="164651" y="29003"/>
                    <a:pt x="235658" y="29003"/>
                  </a:cubicBezTo>
                  <a:cubicBezTo>
                    <a:pt x="323868" y="29003"/>
                    <a:pt x="338758" y="51334"/>
                    <a:pt x="338758" y="101365"/>
                  </a:cubicBezTo>
                  <a:cubicBezTo>
                    <a:pt x="338758" y="152294"/>
                    <a:pt x="321673" y="188909"/>
                    <a:pt x="301848" y="231299"/>
                  </a:cubicBezTo>
                  <a:close/>
                </a:path>
              </a:pathLst>
            </a:custGeom>
            <a:grpFill/>
            <a:ln w="1468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FB51FCC-FD8A-4BF8-BA64-4E3157519D3A}"/>
                </a:ext>
              </a:extLst>
            </p:cNvPr>
            <p:cNvSpPr/>
            <p:nvPr/>
          </p:nvSpPr>
          <p:spPr>
            <a:xfrm>
              <a:off x="-1283628" y="3325721"/>
              <a:ext cx="133299" cy="144729"/>
            </a:xfrm>
            <a:custGeom>
              <a:avLst/>
              <a:gdLst>
                <a:gd name="connsiteX0" fmla="*/ 66647 w 133299"/>
                <a:gd name="connsiteY0" fmla="*/ 144730 h 144729"/>
                <a:gd name="connsiteX1" fmla="*/ 132925 w 133299"/>
                <a:gd name="connsiteY1" fmla="*/ 72367 h 144729"/>
                <a:gd name="connsiteX2" fmla="*/ 73643 w 133299"/>
                <a:gd name="connsiteY2" fmla="*/ 367 h 144729"/>
                <a:gd name="connsiteX3" fmla="*/ 368 w 133299"/>
                <a:gd name="connsiteY3" fmla="*/ 58619 h 144729"/>
                <a:gd name="connsiteX4" fmla="*/ 368 w 133299"/>
                <a:gd name="connsiteY4" fmla="*/ 72367 h 144729"/>
                <a:gd name="connsiteX5" fmla="*/ 66647 w 133299"/>
                <a:gd name="connsiteY5" fmla="*/ 144730 h 144729"/>
                <a:gd name="connsiteX6" fmla="*/ 66647 w 133299"/>
                <a:gd name="connsiteY6" fmla="*/ 28950 h 144729"/>
                <a:gd name="connsiteX7" fmla="*/ 103468 w 133299"/>
                <a:gd name="connsiteY7" fmla="*/ 72367 h 144729"/>
                <a:gd name="connsiteX8" fmla="*/ 73425 w 133299"/>
                <a:gd name="connsiteY8" fmla="*/ 115209 h 144729"/>
                <a:gd name="connsiteX9" fmla="*/ 29825 w 133299"/>
                <a:gd name="connsiteY9" fmla="*/ 85688 h 144729"/>
                <a:gd name="connsiteX10" fmla="*/ 29825 w 133299"/>
                <a:gd name="connsiteY10" fmla="*/ 72367 h 144729"/>
                <a:gd name="connsiteX11" fmla="*/ 66647 w 133299"/>
                <a:gd name="connsiteY11" fmla="*/ 28921 h 1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299" h="144729">
                  <a:moveTo>
                    <a:pt x="66647" y="144730"/>
                  </a:moveTo>
                  <a:cubicBezTo>
                    <a:pt x="105231" y="142620"/>
                    <a:pt x="134840" y="110293"/>
                    <a:pt x="132925" y="72367"/>
                  </a:cubicBezTo>
                  <a:cubicBezTo>
                    <a:pt x="136789" y="36399"/>
                    <a:pt x="110248" y="4163"/>
                    <a:pt x="73643" y="367"/>
                  </a:cubicBezTo>
                  <a:cubicBezTo>
                    <a:pt x="37038" y="-3429"/>
                    <a:pt x="4231" y="22650"/>
                    <a:pt x="368" y="58619"/>
                  </a:cubicBezTo>
                  <a:cubicBezTo>
                    <a:pt x="-123" y="63189"/>
                    <a:pt x="-123" y="67797"/>
                    <a:pt x="368" y="72367"/>
                  </a:cubicBezTo>
                  <a:cubicBezTo>
                    <a:pt x="-1554" y="110295"/>
                    <a:pt x="28059" y="142627"/>
                    <a:pt x="66647" y="144730"/>
                  </a:cubicBezTo>
                  <a:close/>
                  <a:moveTo>
                    <a:pt x="66647" y="28950"/>
                  </a:moveTo>
                  <a:cubicBezTo>
                    <a:pt x="88909" y="31149"/>
                    <a:pt x="105281" y="50455"/>
                    <a:pt x="103468" y="72367"/>
                  </a:cubicBezTo>
                  <a:cubicBezTo>
                    <a:pt x="107212" y="92350"/>
                    <a:pt x="93761" y="111530"/>
                    <a:pt x="73425" y="115209"/>
                  </a:cubicBezTo>
                  <a:cubicBezTo>
                    <a:pt x="53089" y="118886"/>
                    <a:pt x="33569" y="105670"/>
                    <a:pt x="29825" y="85688"/>
                  </a:cubicBezTo>
                  <a:cubicBezTo>
                    <a:pt x="29000" y="81284"/>
                    <a:pt x="29000" y="76770"/>
                    <a:pt x="29825" y="72367"/>
                  </a:cubicBezTo>
                  <a:cubicBezTo>
                    <a:pt x="27994" y="50445"/>
                    <a:pt x="44373" y="31120"/>
                    <a:pt x="66647" y="28921"/>
                  </a:cubicBezTo>
                  <a:close/>
                </a:path>
              </a:pathLst>
            </a:custGeom>
            <a:grpFill/>
            <a:ln w="1468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CD6FA7-4A5A-4507-84D3-709723557EA0}"/>
                </a:ext>
              </a:extLst>
            </p:cNvPr>
            <p:cNvSpPr/>
            <p:nvPr/>
          </p:nvSpPr>
          <p:spPr>
            <a:xfrm>
              <a:off x="-1121864" y="3383578"/>
              <a:ext cx="74887" cy="86872"/>
            </a:xfrm>
            <a:custGeom>
              <a:avLst/>
              <a:gdLst>
                <a:gd name="connsiteX0" fmla="*/ 37440 w 74887"/>
                <a:gd name="connsiteY0" fmla="*/ 86873 h 86872"/>
                <a:gd name="connsiteX1" fmla="*/ 74262 w 74887"/>
                <a:gd name="connsiteY1" fmla="*/ 43455 h 86872"/>
                <a:gd name="connsiteX2" fmla="*/ 44218 w 74887"/>
                <a:gd name="connsiteY2" fmla="*/ 614 h 86872"/>
                <a:gd name="connsiteX3" fmla="*/ 619 w 74887"/>
                <a:gd name="connsiteY3" fmla="*/ 30135 h 86872"/>
                <a:gd name="connsiteX4" fmla="*/ 619 w 74887"/>
                <a:gd name="connsiteY4" fmla="*/ 43455 h 86872"/>
                <a:gd name="connsiteX5" fmla="*/ 37440 w 74887"/>
                <a:gd name="connsiteY5" fmla="*/ 86873 h 86872"/>
                <a:gd name="connsiteX6" fmla="*/ 37440 w 74887"/>
                <a:gd name="connsiteY6" fmla="*/ 28983 h 86872"/>
                <a:gd name="connsiteX7" fmla="*/ 44804 w 74887"/>
                <a:gd name="connsiteY7" fmla="*/ 43455 h 86872"/>
                <a:gd name="connsiteX8" fmla="*/ 37440 w 74887"/>
                <a:gd name="connsiteY8" fmla="*/ 57928 h 86872"/>
                <a:gd name="connsiteX9" fmla="*/ 30076 w 74887"/>
                <a:gd name="connsiteY9" fmla="*/ 43455 h 86872"/>
                <a:gd name="connsiteX10" fmla="*/ 37440 w 74887"/>
                <a:gd name="connsiteY10" fmla="*/ 28969 h 8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87" h="86872">
                  <a:moveTo>
                    <a:pt x="37440" y="86873"/>
                  </a:moveTo>
                  <a:cubicBezTo>
                    <a:pt x="59719" y="84703"/>
                    <a:pt x="76107" y="65378"/>
                    <a:pt x="74262" y="43455"/>
                  </a:cubicBezTo>
                  <a:cubicBezTo>
                    <a:pt x="78006" y="23473"/>
                    <a:pt x="64554" y="4293"/>
                    <a:pt x="44218" y="614"/>
                  </a:cubicBezTo>
                  <a:cubicBezTo>
                    <a:pt x="23882" y="-3063"/>
                    <a:pt x="4361" y="10153"/>
                    <a:pt x="619" y="30135"/>
                  </a:cubicBezTo>
                  <a:cubicBezTo>
                    <a:pt x="-206" y="34539"/>
                    <a:pt x="-206" y="39053"/>
                    <a:pt x="619" y="43455"/>
                  </a:cubicBezTo>
                  <a:cubicBezTo>
                    <a:pt x="-1227" y="65378"/>
                    <a:pt x="15162" y="84703"/>
                    <a:pt x="37440" y="86873"/>
                  </a:cubicBezTo>
                  <a:close/>
                  <a:moveTo>
                    <a:pt x="37440" y="28983"/>
                  </a:moveTo>
                  <a:cubicBezTo>
                    <a:pt x="39694" y="28983"/>
                    <a:pt x="44804" y="34454"/>
                    <a:pt x="44804" y="43455"/>
                  </a:cubicBezTo>
                  <a:cubicBezTo>
                    <a:pt x="44804" y="52457"/>
                    <a:pt x="39694" y="57928"/>
                    <a:pt x="37440" y="57928"/>
                  </a:cubicBezTo>
                  <a:cubicBezTo>
                    <a:pt x="35187" y="57928"/>
                    <a:pt x="30076" y="52457"/>
                    <a:pt x="30076" y="43455"/>
                  </a:cubicBezTo>
                  <a:cubicBezTo>
                    <a:pt x="30076" y="34454"/>
                    <a:pt x="35231" y="28969"/>
                    <a:pt x="37440" y="28969"/>
                  </a:cubicBezTo>
                  <a:close/>
                </a:path>
              </a:pathLst>
            </a:custGeom>
            <a:grpFill/>
            <a:ln w="1468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1A77095-6F3B-4840-9EB8-813B17CDCDE5}"/>
                </a:ext>
              </a:extLst>
            </p:cNvPr>
            <p:cNvSpPr/>
            <p:nvPr/>
          </p:nvSpPr>
          <p:spPr>
            <a:xfrm>
              <a:off x="-1033610" y="3441514"/>
              <a:ext cx="60394" cy="72368"/>
            </a:xfrm>
            <a:custGeom>
              <a:avLst/>
              <a:gdLst>
                <a:gd name="connsiteX0" fmla="*/ 30194 w 60394"/>
                <a:gd name="connsiteY0" fmla="*/ 72369 h 72368"/>
                <a:gd name="connsiteX1" fmla="*/ 59651 w 60394"/>
                <a:gd name="connsiteY1" fmla="*/ 36187 h 72368"/>
                <a:gd name="connsiteX2" fmla="*/ 36822 w 60394"/>
                <a:gd name="connsiteY2" fmla="*/ 730 h 72368"/>
                <a:gd name="connsiteX3" fmla="*/ 737 w 60394"/>
                <a:gd name="connsiteY3" fmla="*/ 23162 h 72368"/>
                <a:gd name="connsiteX4" fmla="*/ 737 w 60394"/>
                <a:gd name="connsiteY4" fmla="*/ 36187 h 72368"/>
                <a:gd name="connsiteX5" fmla="*/ 30194 w 60394"/>
                <a:gd name="connsiteY5" fmla="*/ 72369 h 72368"/>
                <a:gd name="connsiteX6" fmla="*/ 30194 w 60394"/>
                <a:gd name="connsiteY6" fmla="*/ 36028 h 72368"/>
                <a:gd name="connsiteX7" fmla="*/ 30194 w 60394"/>
                <a:gd name="connsiteY7" fmla="*/ 36028 h 7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94" h="72368">
                  <a:moveTo>
                    <a:pt x="30194" y="72369"/>
                  </a:moveTo>
                  <a:cubicBezTo>
                    <a:pt x="48375" y="70154"/>
                    <a:pt x="61444" y="54103"/>
                    <a:pt x="59651" y="36187"/>
                  </a:cubicBezTo>
                  <a:cubicBezTo>
                    <a:pt x="63311" y="20201"/>
                    <a:pt x="53091" y="4326"/>
                    <a:pt x="36822" y="730"/>
                  </a:cubicBezTo>
                  <a:cubicBezTo>
                    <a:pt x="20553" y="-2866"/>
                    <a:pt x="4397" y="7176"/>
                    <a:pt x="737" y="23162"/>
                  </a:cubicBezTo>
                  <a:cubicBezTo>
                    <a:pt x="-246" y="27450"/>
                    <a:pt x="-246" y="31899"/>
                    <a:pt x="737" y="36187"/>
                  </a:cubicBezTo>
                  <a:cubicBezTo>
                    <a:pt x="-1056" y="54103"/>
                    <a:pt x="12013" y="70154"/>
                    <a:pt x="30194" y="72369"/>
                  </a:cubicBezTo>
                  <a:close/>
                  <a:moveTo>
                    <a:pt x="30194" y="36028"/>
                  </a:moveTo>
                  <a:lnTo>
                    <a:pt x="30194" y="36028"/>
                  </a:lnTo>
                  <a:close/>
                </a:path>
              </a:pathLst>
            </a:custGeom>
            <a:grpFill/>
            <a:ln w="1468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BBAEB87-31A3-453F-845C-6688A8EE3647}"/>
                </a:ext>
              </a:extLst>
            </p:cNvPr>
            <p:cNvSpPr/>
            <p:nvPr/>
          </p:nvSpPr>
          <p:spPr>
            <a:xfrm>
              <a:off x="-973959" y="3513897"/>
              <a:ext cx="44185" cy="57889"/>
            </a:xfrm>
            <a:custGeom>
              <a:avLst/>
              <a:gdLst>
                <a:gd name="connsiteX0" fmla="*/ 22093 w 44185"/>
                <a:gd name="connsiteY0" fmla="*/ 57890 h 57889"/>
                <a:gd name="connsiteX1" fmla="*/ 44186 w 44185"/>
                <a:gd name="connsiteY1" fmla="*/ 28945 h 57889"/>
                <a:gd name="connsiteX2" fmla="*/ 22093 w 44185"/>
                <a:gd name="connsiteY2" fmla="*/ 0 h 57889"/>
                <a:gd name="connsiteX3" fmla="*/ 0 w 44185"/>
                <a:gd name="connsiteY3" fmla="*/ 28945 h 57889"/>
                <a:gd name="connsiteX4" fmla="*/ 22093 w 44185"/>
                <a:gd name="connsiteY4" fmla="*/ 57890 h 5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85" h="57889">
                  <a:moveTo>
                    <a:pt x="22093" y="57890"/>
                  </a:moveTo>
                  <a:cubicBezTo>
                    <a:pt x="34288" y="57890"/>
                    <a:pt x="44186" y="44865"/>
                    <a:pt x="44186" y="28945"/>
                  </a:cubicBezTo>
                  <a:cubicBezTo>
                    <a:pt x="44186" y="13025"/>
                    <a:pt x="34288" y="0"/>
                    <a:pt x="22093" y="0"/>
                  </a:cubicBezTo>
                  <a:cubicBezTo>
                    <a:pt x="9898" y="0"/>
                    <a:pt x="0" y="13025"/>
                    <a:pt x="0" y="28945"/>
                  </a:cubicBezTo>
                  <a:cubicBezTo>
                    <a:pt x="0" y="44865"/>
                    <a:pt x="9942" y="57890"/>
                    <a:pt x="22093" y="57890"/>
                  </a:cubicBezTo>
                  <a:close/>
                </a:path>
              </a:pathLst>
            </a:custGeom>
            <a:grpFill/>
            <a:ln w="1468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82DC4E4-3D10-42CA-B3BB-3680CA65A42D}"/>
                </a:ext>
              </a:extLst>
            </p:cNvPr>
            <p:cNvSpPr/>
            <p:nvPr/>
          </p:nvSpPr>
          <p:spPr>
            <a:xfrm>
              <a:off x="-929773" y="3571787"/>
              <a:ext cx="44185" cy="57889"/>
            </a:xfrm>
            <a:custGeom>
              <a:avLst/>
              <a:gdLst>
                <a:gd name="connsiteX0" fmla="*/ 22093 w 44185"/>
                <a:gd name="connsiteY0" fmla="*/ 0 h 57889"/>
                <a:gd name="connsiteX1" fmla="*/ 0 w 44185"/>
                <a:gd name="connsiteY1" fmla="*/ 28945 h 57889"/>
                <a:gd name="connsiteX2" fmla="*/ 22093 w 44185"/>
                <a:gd name="connsiteY2" fmla="*/ 57890 h 57889"/>
                <a:gd name="connsiteX3" fmla="*/ 44186 w 44185"/>
                <a:gd name="connsiteY3" fmla="*/ 28945 h 57889"/>
                <a:gd name="connsiteX4" fmla="*/ 22093 w 44185"/>
                <a:gd name="connsiteY4" fmla="*/ 0 h 5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85" h="57889">
                  <a:moveTo>
                    <a:pt x="22093" y="0"/>
                  </a:moveTo>
                  <a:cubicBezTo>
                    <a:pt x="9883" y="0"/>
                    <a:pt x="0" y="13025"/>
                    <a:pt x="0" y="28945"/>
                  </a:cubicBezTo>
                  <a:cubicBezTo>
                    <a:pt x="0" y="44865"/>
                    <a:pt x="9883" y="57890"/>
                    <a:pt x="22093" y="57890"/>
                  </a:cubicBezTo>
                  <a:cubicBezTo>
                    <a:pt x="34303" y="57890"/>
                    <a:pt x="44186" y="44937"/>
                    <a:pt x="44186" y="28945"/>
                  </a:cubicBezTo>
                  <a:cubicBezTo>
                    <a:pt x="44186" y="12953"/>
                    <a:pt x="34347" y="0"/>
                    <a:pt x="22093" y="0"/>
                  </a:cubicBezTo>
                  <a:close/>
                </a:path>
              </a:pathLst>
            </a:custGeom>
            <a:grpFill/>
            <a:ln w="1468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F0335A1-9C8C-4115-AA26-FA5B65A9D845}"/>
                </a:ext>
              </a:extLst>
            </p:cNvPr>
            <p:cNvSpPr/>
            <p:nvPr/>
          </p:nvSpPr>
          <p:spPr>
            <a:xfrm>
              <a:off x="-1268531" y="3513883"/>
              <a:ext cx="368215" cy="752755"/>
            </a:xfrm>
            <a:custGeom>
              <a:avLst/>
              <a:gdLst>
                <a:gd name="connsiteX0" fmla="*/ 132558 w 368215"/>
                <a:gd name="connsiteY0" fmla="*/ 0 h 752755"/>
                <a:gd name="connsiteX1" fmla="*/ 0 w 368215"/>
                <a:gd name="connsiteY1" fmla="*/ 101307 h 752755"/>
                <a:gd name="connsiteX2" fmla="*/ 88372 w 368215"/>
                <a:gd name="connsiteY2" fmla="*/ 434275 h 752755"/>
                <a:gd name="connsiteX3" fmla="*/ 176744 w 368215"/>
                <a:gd name="connsiteY3" fmla="*/ 752755 h 752755"/>
                <a:gd name="connsiteX4" fmla="*/ 309301 w 368215"/>
                <a:gd name="connsiteY4" fmla="*/ 463220 h 752755"/>
                <a:gd name="connsiteX5" fmla="*/ 368216 w 368215"/>
                <a:gd name="connsiteY5" fmla="*/ 217188 h 752755"/>
                <a:gd name="connsiteX6" fmla="*/ 132558 w 368215"/>
                <a:gd name="connsiteY6" fmla="*/ 0 h 752755"/>
                <a:gd name="connsiteX7" fmla="*/ 308800 w 368215"/>
                <a:gd name="connsiteY7" fmla="*/ 347715 h 752755"/>
                <a:gd name="connsiteX8" fmla="*/ 279844 w 368215"/>
                <a:gd name="connsiteY8" fmla="*/ 463249 h 752755"/>
                <a:gd name="connsiteX9" fmla="*/ 283644 w 368215"/>
                <a:gd name="connsiteY9" fmla="*/ 525581 h 752755"/>
                <a:gd name="connsiteX10" fmla="*/ 261683 w 368215"/>
                <a:gd name="connsiteY10" fmla="*/ 696356 h 752755"/>
                <a:gd name="connsiteX11" fmla="*/ 176729 w 368215"/>
                <a:gd name="connsiteY11" fmla="*/ 723854 h 752755"/>
                <a:gd name="connsiteX12" fmla="*/ 95810 w 368215"/>
                <a:gd name="connsiteY12" fmla="*/ 695922 h 752755"/>
                <a:gd name="connsiteX13" fmla="*/ 103542 w 368215"/>
                <a:gd name="connsiteY13" fmla="*/ 503945 h 752755"/>
                <a:gd name="connsiteX14" fmla="*/ 117829 w 368215"/>
                <a:gd name="connsiteY14" fmla="*/ 434304 h 752755"/>
                <a:gd name="connsiteX15" fmla="*/ 66397 w 368215"/>
                <a:gd name="connsiteY15" fmla="*/ 231313 h 752755"/>
                <a:gd name="connsiteX16" fmla="*/ 29457 w 368215"/>
                <a:gd name="connsiteY16" fmla="*/ 101336 h 752755"/>
                <a:gd name="connsiteX17" fmla="*/ 132558 w 368215"/>
                <a:gd name="connsiteY17" fmla="*/ 28974 h 752755"/>
                <a:gd name="connsiteX18" fmla="*/ 338758 w 368215"/>
                <a:gd name="connsiteY18" fmla="*/ 217116 h 752755"/>
                <a:gd name="connsiteX19" fmla="*/ 308800 w 368215"/>
                <a:gd name="connsiteY19" fmla="*/ 347715 h 75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8215" h="752755">
                  <a:moveTo>
                    <a:pt x="132558" y="0"/>
                  </a:moveTo>
                  <a:cubicBezTo>
                    <a:pt x="47132" y="0"/>
                    <a:pt x="0" y="20261"/>
                    <a:pt x="0" y="101307"/>
                  </a:cubicBezTo>
                  <a:cubicBezTo>
                    <a:pt x="0" y="224323"/>
                    <a:pt x="88372" y="272082"/>
                    <a:pt x="88372" y="434275"/>
                  </a:cubicBezTo>
                  <a:cubicBezTo>
                    <a:pt x="88372" y="495059"/>
                    <a:pt x="-41240" y="752755"/>
                    <a:pt x="176744" y="752755"/>
                  </a:cubicBezTo>
                  <a:cubicBezTo>
                    <a:pt x="366743" y="752755"/>
                    <a:pt x="309301" y="563166"/>
                    <a:pt x="309301" y="463220"/>
                  </a:cubicBezTo>
                  <a:cubicBezTo>
                    <a:pt x="309301" y="363273"/>
                    <a:pt x="368216" y="350335"/>
                    <a:pt x="368216" y="217188"/>
                  </a:cubicBezTo>
                  <a:cubicBezTo>
                    <a:pt x="368216" y="123059"/>
                    <a:pt x="217984" y="0"/>
                    <a:pt x="132558" y="0"/>
                  </a:cubicBezTo>
                  <a:close/>
                  <a:moveTo>
                    <a:pt x="308800" y="347715"/>
                  </a:moveTo>
                  <a:cubicBezTo>
                    <a:pt x="289917" y="383408"/>
                    <a:pt x="279988" y="423021"/>
                    <a:pt x="279844" y="463249"/>
                  </a:cubicBezTo>
                  <a:cubicBezTo>
                    <a:pt x="279844" y="482150"/>
                    <a:pt x="281685" y="503250"/>
                    <a:pt x="283644" y="525581"/>
                  </a:cubicBezTo>
                  <a:cubicBezTo>
                    <a:pt x="289182" y="588667"/>
                    <a:pt x="295427" y="660175"/>
                    <a:pt x="261683" y="696356"/>
                  </a:cubicBezTo>
                  <a:cubicBezTo>
                    <a:pt x="244392" y="714881"/>
                    <a:pt x="216614" y="723854"/>
                    <a:pt x="176729" y="723854"/>
                  </a:cubicBezTo>
                  <a:cubicBezTo>
                    <a:pt x="137536" y="723854"/>
                    <a:pt x="110317" y="714447"/>
                    <a:pt x="95810" y="695922"/>
                  </a:cubicBezTo>
                  <a:cubicBezTo>
                    <a:pt x="62950" y="653952"/>
                    <a:pt x="87385" y="563673"/>
                    <a:pt x="103542" y="503945"/>
                  </a:cubicBezTo>
                  <a:cubicBezTo>
                    <a:pt x="110936" y="481329"/>
                    <a:pt x="115729" y="457969"/>
                    <a:pt x="117829" y="434304"/>
                  </a:cubicBezTo>
                  <a:cubicBezTo>
                    <a:pt x="117829" y="341318"/>
                    <a:pt x="90507" y="282878"/>
                    <a:pt x="66397" y="231313"/>
                  </a:cubicBezTo>
                  <a:cubicBezTo>
                    <a:pt x="46616" y="188909"/>
                    <a:pt x="29457" y="152294"/>
                    <a:pt x="29457" y="101336"/>
                  </a:cubicBezTo>
                  <a:cubicBezTo>
                    <a:pt x="29457" y="51276"/>
                    <a:pt x="44333" y="28974"/>
                    <a:pt x="132558" y="28974"/>
                  </a:cubicBezTo>
                  <a:cubicBezTo>
                    <a:pt x="203564" y="28974"/>
                    <a:pt x="338758" y="141483"/>
                    <a:pt x="338758" y="217116"/>
                  </a:cubicBezTo>
                  <a:cubicBezTo>
                    <a:pt x="339976" y="262419"/>
                    <a:pt x="329680" y="307307"/>
                    <a:pt x="308800" y="347715"/>
                  </a:cubicBezTo>
                  <a:close/>
                </a:path>
              </a:pathLst>
            </a:custGeom>
            <a:grpFill/>
            <a:ln w="14684"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EFB8DD06-3A9C-4F7E-B053-143B2FA6C25B}"/>
              </a:ext>
            </a:extLst>
          </p:cNvPr>
          <p:cNvSpPr txBox="1"/>
          <p:nvPr/>
        </p:nvSpPr>
        <p:spPr>
          <a:xfrm>
            <a:off x="1074534" y="1808710"/>
            <a:ext cx="4697538" cy="1938992"/>
          </a:xfrm>
          <a:prstGeom prst="rect">
            <a:avLst/>
          </a:prstGeom>
          <a:noFill/>
        </p:spPr>
        <p:txBody>
          <a:bodyPr wrap="square">
            <a:spAutoFit/>
          </a:bodyPr>
          <a:lstStyle/>
          <a:p>
            <a:pPr algn="ctr">
              <a:lnSpc>
                <a:spcPct val="107000"/>
              </a:lnSpc>
            </a:pPr>
            <a:r>
              <a:rPr lang="en-US" sz="2676" b="1" dirty="0">
                <a:solidFill>
                  <a:schemeClr val="bg1"/>
                </a:solidFill>
                <a:latin typeface="Baskerville Old Face" panose="02020602080505020303" pitchFamily="18" charset="0"/>
                <a:ea typeface="Calibri" panose="020F0502020204030204" pitchFamily="34" charset="0"/>
                <a:cs typeface="Calibri" panose="020F0502020204030204" pitchFamily="34" charset="0"/>
              </a:rPr>
              <a:t>Welcome to Taniti</a:t>
            </a:r>
            <a:endParaRPr lang="en-US" sz="2676"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US" sz="704" b="1" dirty="0">
                <a:solidFill>
                  <a:schemeClr val="bg1"/>
                </a:solidFill>
                <a:latin typeface="Baskerville Old Face" panose="02020602080505020303" pitchFamily="18" charset="0"/>
                <a:ea typeface="Calibri" panose="020F0502020204030204" pitchFamily="34" charset="0"/>
                <a:cs typeface="Calibri" panose="020F0502020204030204" pitchFamily="34" charset="0"/>
              </a:rPr>
              <a:t> </a:t>
            </a:r>
            <a:endParaRPr lang="en-US" sz="704"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563"/>
              </a:spcAft>
            </a:pPr>
            <a:r>
              <a:rPr lang="en-US" sz="986" b="1" dirty="0">
                <a:solidFill>
                  <a:schemeClr val="bg1"/>
                </a:solidFill>
                <a:latin typeface="Verdana" panose="020B0604030504040204" pitchFamily="34" charset="0"/>
                <a:ea typeface="Calibri" panose="020F0502020204030204" pitchFamily="34" charset="0"/>
                <a:cs typeface="Arial" panose="020B0604020202020204" pitchFamily="34" charset="0"/>
              </a:rPr>
              <a:t>Taniti is a small, tropical island in the Pacific. While the island has an area of less than 500 square miles, the terrain is varied and includes both sandy and rocky beaches, a small but safe harbor, lush tropical rainforests, and a mountainous interior that includes a small, active volcano. Taniti has an indigenous population of about 20,000. Until a recent increase in tourism, most the </a:t>
            </a:r>
            <a:r>
              <a:rPr lang="en-US" sz="986" b="1" dirty="0" err="1">
                <a:solidFill>
                  <a:schemeClr val="bg1"/>
                </a:solidFill>
                <a:latin typeface="Verdana" panose="020B0604030504040204" pitchFamily="34" charset="0"/>
                <a:ea typeface="Calibri" panose="020F0502020204030204" pitchFamily="34" charset="0"/>
                <a:cs typeface="Arial" panose="020B0604020202020204" pitchFamily="34" charset="0"/>
              </a:rPr>
              <a:t>Tanitian</a:t>
            </a:r>
            <a:r>
              <a:rPr lang="en-US" sz="986" b="1" dirty="0">
                <a:solidFill>
                  <a:schemeClr val="bg1"/>
                </a:solidFill>
                <a:latin typeface="Verdana" panose="020B0604030504040204" pitchFamily="34" charset="0"/>
                <a:ea typeface="Calibri" panose="020F0502020204030204" pitchFamily="34" charset="0"/>
                <a:cs typeface="Arial" panose="020B0604020202020204" pitchFamily="34" charset="0"/>
              </a:rPr>
              <a:t> economy was dominated by fishing or agriculture.</a:t>
            </a:r>
            <a:endParaRPr lang="en-US" sz="986"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9CD9C4D7-6018-44F5-8A2E-2F4FD7863DCF}"/>
              </a:ext>
            </a:extLst>
          </p:cNvPr>
          <p:cNvCxnSpPr>
            <a:cxnSpLocks/>
          </p:cNvCxnSpPr>
          <p:nvPr/>
        </p:nvCxnSpPr>
        <p:spPr>
          <a:xfrm>
            <a:off x="1080232" y="3957519"/>
            <a:ext cx="4697537" cy="3354"/>
          </a:xfrm>
          <a:prstGeom prst="line">
            <a:avLst/>
          </a:prstGeom>
          <a:noFill/>
          <a:ln w="19050" cap="flat" cmpd="sng" algn="ctr">
            <a:solidFill>
              <a:schemeClr val="bg1"/>
            </a:solidFill>
            <a:prstDash val="solid"/>
            <a:miter lim="800000"/>
          </a:ln>
          <a:effectLst/>
        </p:spPr>
      </p:cxnSp>
      <p:sp>
        <p:nvSpPr>
          <p:cNvPr id="25" name="TextBox 24">
            <a:extLst>
              <a:ext uri="{FF2B5EF4-FFF2-40B4-BE49-F238E27FC236}">
                <a16:creationId xmlns:a16="http://schemas.microsoft.com/office/drawing/2014/main" id="{E39E1C7B-ADF1-401A-B62D-A04213EE0FDC}"/>
              </a:ext>
            </a:extLst>
          </p:cNvPr>
          <p:cNvSpPr txBox="1"/>
          <p:nvPr/>
        </p:nvSpPr>
        <p:spPr>
          <a:xfrm>
            <a:off x="1475936" y="4529416"/>
            <a:ext cx="1238911" cy="1384995"/>
          </a:xfrm>
          <a:prstGeom prst="rect">
            <a:avLst/>
          </a:prstGeom>
          <a:noFill/>
        </p:spPr>
        <p:txBody>
          <a:bodyPr wrap="square" rtlCol="0">
            <a:spAutoFit/>
          </a:bodyPr>
          <a:lstStyle/>
          <a:p>
            <a:pPr algn="ctr"/>
            <a:r>
              <a:rPr lang="en-US" sz="2800" dirty="0">
                <a:effectLst>
                  <a:glow rad="63500">
                    <a:schemeClr val="accent3">
                      <a:satMod val="175000"/>
                      <a:alpha val="40000"/>
                    </a:schemeClr>
                  </a:glow>
                </a:effectLst>
                <a:latin typeface="Baskerville Old Face" panose="02020602080505020303" pitchFamily="18" charset="0"/>
              </a:rPr>
              <a:t>Staying in Taniti</a:t>
            </a:r>
          </a:p>
        </p:txBody>
      </p:sp>
      <p:sp>
        <p:nvSpPr>
          <p:cNvPr id="26" name="TextBox 25">
            <a:extLst>
              <a:ext uri="{FF2B5EF4-FFF2-40B4-BE49-F238E27FC236}">
                <a16:creationId xmlns:a16="http://schemas.microsoft.com/office/drawing/2014/main" id="{8F62B4BC-5F7D-4144-A9CA-94CF2932EC02}"/>
              </a:ext>
            </a:extLst>
          </p:cNvPr>
          <p:cNvSpPr txBox="1"/>
          <p:nvPr/>
        </p:nvSpPr>
        <p:spPr>
          <a:xfrm>
            <a:off x="3977333" y="4519213"/>
            <a:ext cx="1447979" cy="1384995"/>
          </a:xfrm>
          <a:prstGeom prst="rect">
            <a:avLst/>
          </a:prstGeom>
          <a:noFill/>
        </p:spPr>
        <p:txBody>
          <a:bodyPr wrap="square" rtlCol="0">
            <a:spAutoFit/>
          </a:bodyPr>
          <a:lstStyle/>
          <a:p>
            <a:pPr algn="ctr"/>
            <a:r>
              <a:rPr lang="en-US" sz="2800" dirty="0">
                <a:effectLst>
                  <a:glow rad="63500">
                    <a:schemeClr val="accent3">
                      <a:satMod val="175000"/>
                      <a:alpha val="40000"/>
                    </a:schemeClr>
                  </a:glow>
                </a:effectLst>
                <a:latin typeface="Baskerville Old Face" panose="02020602080505020303" pitchFamily="18" charset="0"/>
              </a:rPr>
              <a:t> Getting Around Taniti</a:t>
            </a:r>
          </a:p>
        </p:txBody>
      </p:sp>
      <p:grpSp>
        <p:nvGrpSpPr>
          <p:cNvPr id="125" name="Group 124">
            <a:extLst>
              <a:ext uri="{FF2B5EF4-FFF2-40B4-BE49-F238E27FC236}">
                <a16:creationId xmlns:a16="http://schemas.microsoft.com/office/drawing/2014/main" id="{1EA5A198-92FB-47CD-A010-8FC4BDFC1B99}"/>
              </a:ext>
            </a:extLst>
          </p:cNvPr>
          <p:cNvGrpSpPr/>
          <p:nvPr/>
        </p:nvGrpSpPr>
        <p:grpSpPr>
          <a:xfrm>
            <a:off x="1001275" y="6504083"/>
            <a:ext cx="4770796" cy="2029913"/>
            <a:chOff x="983003" y="6299601"/>
            <a:chExt cx="4770796" cy="2029913"/>
          </a:xfrm>
        </p:grpSpPr>
        <p:sp>
          <p:nvSpPr>
            <p:cNvPr id="24" name="Oval 23">
              <a:extLst>
                <a:ext uri="{FF2B5EF4-FFF2-40B4-BE49-F238E27FC236}">
                  <a16:creationId xmlns:a16="http://schemas.microsoft.com/office/drawing/2014/main" id="{E08E6667-4403-408F-8A6D-35D594D065B6}"/>
                </a:ext>
              </a:extLst>
            </p:cNvPr>
            <p:cNvSpPr/>
            <p:nvPr/>
          </p:nvSpPr>
          <p:spPr>
            <a:xfrm>
              <a:off x="3647219" y="6307666"/>
              <a:ext cx="2106580" cy="2021848"/>
            </a:xfrm>
            <a:prstGeom prst="ellipse">
              <a:avLst/>
            </a:prstGeom>
            <a:solidFill>
              <a:schemeClr val="bg1"/>
            </a:solidFill>
            <a:ln>
              <a:no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8" dirty="0"/>
            </a:p>
          </p:txBody>
        </p:sp>
        <p:pic>
          <p:nvPicPr>
            <p:cNvPr id="124" name="Graphic 123" descr="Hammock outline">
              <a:extLst>
                <a:ext uri="{FF2B5EF4-FFF2-40B4-BE49-F238E27FC236}">
                  <a16:creationId xmlns:a16="http://schemas.microsoft.com/office/drawing/2014/main" id="{0D18757F-3FCD-40EF-9A27-7E7F16C5D1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4762" y="6400383"/>
              <a:ext cx="1704460" cy="1704460"/>
            </a:xfrm>
            <a:prstGeom prst="rect">
              <a:avLst/>
            </a:prstGeom>
          </p:spPr>
        </p:pic>
        <p:sp>
          <p:nvSpPr>
            <p:cNvPr id="23" name="Oval 22">
              <a:extLst>
                <a:ext uri="{FF2B5EF4-FFF2-40B4-BE49-F238E27FC236}">
                  <a16:creationId xmlns:a16="http://schemas.microsoft.com/office/drawing/2014/main" id="{767F8F68-62A9-443E-B654-05C6A5E0C470}"/>
                </a:ext>
              </a:extLst>
            </p:cNvPr>
            <p:cNvSpPr/>
            <p:nvPr/>
          </p:nvSpPr>
          <p:spPr>
            <a:xfrm>
              <a:off x="983003" y="6299601"/>
              <a:ext cx="2106580" cy="2021847"/>
            </a:xfrm>
            <a:prstGeom prst="ellipse">
              <a:avLst/>
            </a:prstGeom>
            <a:solidFill>
              <a:schemeClr val="bg1"/>
            </a:solidFill>
            <a:ln>
              <a:no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8" dirty="0"/>
            </a:p>
          </p:txBody>
        </p:sp>
        <p:grpSp>
          <p:nvGrpSpPr>
            <p:cNvPr id="102" name="Graphic 58" descr="Fork and knife outline">
              <a:extLst>
                <a:ext uri="{FF2B5EF4-FFF2-40B4-BE49-F238E27FC236}">
                  <a16:creationId xmlns:a16="http://schemas.microsoft.com/office/drawing/2014/main" id="{F1C10856-0E92-4CBE-83E6-690643C5EE6A}"/>
                </a:ext>
              </a:extLst>
            </p:cNvPr>
            <p:cNvGrpSpPr/>
            <p:nvPr/>
          </p:nvGrpSpPr>
          <p:grpSpPr>
            <a:xfrm rot="215050">
              <a:off x="1333343" y="6494936"/>
              <a:ext cx="1434699" cy="1568184"/>
              <a:chOff x="-1836001" y="3146827"/>
              <a:chExt cx="1289972" cy="1270071"/>
            </a:xfrm>
            <a:solidFill>
              <a:schemeClr val="accent6">
                <a:lumMod val="40000"/>
                <a:lumOff val="60000"/>
              </a:schemeClr>
            </a:solidFill>
          </p:grpSpPr>
          <p:sp>
            <p:nvSpPr>
              <p:cNvPr id="103" name="Freeform: Shape 102">
                <a:extLst>
                  <a:ext uri="{FF2B5EF4-FFF2-40B4-BE49-F238E27FC236}">
                    <a16:creationId xmlns:a16="http://schemas.microsoft.com/office/drawing/2014/main" id="{DCBDBAD9-FF66-4C50-A014-0A3001B325E8}"/>
                  </a:ext>
                </a:extLst>
              </p:cNvPr>
              <p:cNvSpPr/>
              <p:nvPr/>
            </p:nvSpPr>
            <p:spPr>
              <a:xfrm>
                <a:off x="-1836001" y="3146827"/>
                <a:ext cx="647287" cy="637437"/>
              </a:xfrm>
              <a:custGeom>
                <a:avLst/>
                <a:gdLst>
                  <a:gd name="connsiteX0" fmla="*/ 366295 w 647287"/>
                  <a:gd name="connsiteY0" fmla="*/ 551283 h 637437"/>
                  <a:gd name="connsiteX1" fmla="*/ 412822 w 647287"/>
                  <a:gd name="connsiteY1" fmla="*/ 554944 h 637437"/>
                  <a:gd name="connsiteX2" fmla="*/ 437301 w 647287"/>
                  <a:gd name="connsiteY2" fmla="*/ 559763 h 637437"/>
                  <a:gd name="connsiteX3" fmla="*/ 481355 w 647287"/>
                  <a:gd name="connsiteY3" fmla="*/ 583469 h 637437"/>
                  <a:gd name="connsiteX4" fmla="*/ 534378 w 647287"/>
                  <a:gd name="connsiteY4" fmla="*/ 637437 h 637437"/>
                  <a:gd name="connsiteX5" fmla="*/ 555778 w 647287"/>
                  <a:gd name="connsiteY5" fmla="*/ 617552 h 637437"/>
                  <a:gd name="connsiteX6" fmla="*/ 502549 w 647287"/>
                  <a:gd name="connsiteY6" fmla="*/ 563353 h 637437"/>
                  <a:gd name="connsiteX7" fmla="*/ 443090 w 647287"/>
                  <a:gd name="connsiteY7" fmla="*/ 531368 h 637437"/>
                  <a:gd name="connsiteX8" fmla="*/ 418611 w 647287"/>
                  <a:gd name="connsiteY8" fmla="*/ 526549 h 637437"/>
                  <a:gd name="connsiteX9" fmla="*/ 366501 w 647287"/>
                  <a:gd name="connsiteY9" fmla="*/ 522323 h 637437"/>
                  <a:gd name="connsiteX10" fmla="*/ 217624 w 647287"/>
                  <a:gd name="connsiteY10" fmla="*/ 448890 h 637437"/>
                  <a:gd name="connsiteX11" fmla="*/ 32043 w 647287"/>
                  <a:gd name="connsiteY11" fmla="*/ 217519 h 637437"/>
                  <a:gd name="connsiteX12" fmla="*/ 33825 w 647287"/>
                  <a:gd name="connsiteY12" fmla="*/ 199153 h 637437"/>
                  <a:gd name="connsiteX13" fmla="*/ 35946 w 647287"/>
                  <a:gd name="connsiteY13" fmla="*/ 197069 h 637437"/>
                  <a:gd name="connsiteX14" fmla="*/ 56773 w 647287"/>
                  <a:gd name="connsiteY14" fmla="*/ 197069 h 637437"/>
                  <a:gd name="connsiteX15" fmla="*/ 287393 w 647287"/>
                  <a:gd name="connsiteY15" fmla="*/ 423665 h 637437"/>
                  <a:gd name="connsiteX16" fmla="*/ 312771 w 647287"/>
                  <a:gd name="connsiteY16" fmla="*/ 423665 h 637437"/>
                  <a:gd name="connsiteX17" fmla="*/ 312771 w 647287"/>
                  <a:gd name="connsiteY17" fmla="*/ 398728 h 637437"/>
                  <a:gd name="connsiteX18" fmla="*/ 82150 w 647287"/>
                  <a:gd name="connsiteY18" fmla="*/ 172162 h 637437"/>
                  <a:gd name="connsiteX19" fmla="*/ 82150 w 647287"/>
                  <a:gd name="connsiteY19" fmla="*/ 151698 h 637437"/>
                  <a:gd name="connsiteX20" fmla="*/ 95141 w 647287"/>
                  <a:gd name="connsiteY20" fmla="*/ 138919 h 637437"/>
                  <a:gd name="connsiteX21" fmla="*/ 115967 w 647287"/>
                  <a:gd name="connsiteY21" fmla="*/ 138919 h 637437"/>
                  <a:gd name="connsiteX22" fmla="*/ 346558 w 647287"/>
                  <a:gd name="connsiteY22" fmla="*/ 365500 h 637437"/>
                  <a:gd name="connsiteX23" fmla="*/ 371936 w 647287"/>
                  <a:gd name="connsiteY23" fmla="*/ 365500 h 637437"/>
                  <a:gd name="connsiteX24" fmla="*/ 371936 w 647287"/>
                  <a:gd name="connsiteY24" fmla="*/ 340564 h 637437"/>
                  <a:gd name="connsiteX25" fmla="*/ 141344 w 647287"/>
                  <a:gd name="connsiteY25" fmla="*/ 113998 h 637437"/>
                  <a:gd name="connsiteX26" fmla="*/ 141344 w 647287"/>
                  <a:gd name="connsiteY26" fmla="*/ 93533 h 637437"/>
                  <a:gd name="connsiteX27" fmla="*/ 154335 w 647287"/>
                  <a:gd name="connsiteY27" fmla="*/ 80754 h 637437"/>
                  <a:gd name="connsiteX28" fmla="*/ 175161 w 647287"/>
                  <a:gd name="connsiteY28" fmla="*/ 80754 h 637437"/>
                  <a:gd name="connsiteX29" fmla="*/ 405753 w 647287"/>
                  <a:gd name="connsiteY29" fmla="*/ 307335 h 637437"/>
                  <a:gd name="connsiteX30" fmla="*/ 431101 w 647287"/>
                  <a:gd name="connsiteY30" fmla="*/ 308394 h 637437"/>
                  <a:gd name="connsiteX31" fmla="*/ 432177 w 647287"/>
                  <a:gd name="connsiteY31" fmla="*/ 283487 h 637437"/>
                  <a:gd name="connsiteX32" fmla="*/ 431115 w 647287"/>
                  <a:gd name="connsiteY32" fmla="*/ 282442 h 637437"/>
                  <a:gd name="connsiteX33" fmla="*/ 200494 w 647287"/>
                  <a:gd name="connsiteY33" fmla="*/ 55833 h 637437"/>
                  <a:gd name="connsiteX34" fmla="*/ 200494 w 647287"/>
                  <a:gd name="connsiteY34" fmla="*/ 35369 h 637437"/>
                  <a:gd name="connsiteX35" fmla="*/ 202704 w 647287"/>
                  <a:gd name="connsiteY35" fmla="*/ 33183 h 637437"/>
                  <a:gd name="connsiteX36" fmla="*/ 213132 w 647287"/>
                  <a:gd name="connsiteY36" fmla="*/ 28943 h 637437"/>
                  <a:gd name="connsiteX37" fmla="*/ 221306 w 647287"/>
                  <a:gd name="connsiteY37" fmla="*/ 31389 h 637437"/>
                  <a:gd name="connsiteX38" fmla="*/ 455491 w 647287"/>
                  <a:gd name="connsiteY38" fmla="*/ 215059 h 637437"/>
                  <a:gd name="connsiteX39" fmla="*/ 530239 w 647287"/>
                  <a:gd name="connsiteY39" fmla="*/ 361954 h 637437"/>
                  <a:gd name="connsiteX40" fmla="*/ 533818 w 647287"/>
                  <a:gd name="connsiteY40" fmla="*/ 414301 h 637437"/>
                  <a:gd name="connsiteX41" fmla="*/ 539547 w 647287"/>
                  <a:gd name="connsiteY41" fmla="*/ 446719 h 637437"/>
                  <a:gd name="connsiteX42" fmla="*/ 563113 w 647287"/>
                  <a:gd name="connsiteY42" fmla="*/ 490136 h 637437"/>
                  <a:gd name="connsiteX43" fmla="*/ 626446 w 647287"/>
                  <a:gd name="connsiteY43" fmla="*/ 549691 h 637437"/>
                  <a:gd name="connsiteX44" fmla="*/ 647287 w 647287"/>
                  <a:gd name="connsiteY44" fmla="*/ 529227 h 637437"/>
                  <a:gd name="connsiteX45" fmla="*/ 583512 w 647287"/>
                  <a:gd name="connsiteY45" fmla="*/ 469224 h 637437"/>
                  <a:gd name="connsiteX46" fmla="*/ 568622 w 647287"/>
                  <a:gd name="connsiteY46" fmla="*/ 441726 h 637437"/>
                  <a:gd name="connsiteX47" fmla="*/ 562907 w 647287"/>
                  <a:gd name="connsiteY47" fmla="*/ 409293 h 637437"/>
                  <a:gd name="connsiteX48" fmla="*/ 559755 w 647287"/>
                  <a:gd name="connsiteY48" fmla="*/ 361824 h 637437"/>
                  <a:gd name="connsiteX49" fmla="*/ 476391 w 647287"/>
                  <a:gd name="connsiteY49" fmla="*/ 194537 h 637437"/>
                  <a:gd name="connsiteX50" fmla="*/ 237743 w 647287"/>
                  <a:gd name="connsiteY50" fmla="*/ 7336 h 637437"/>
                  <a:gd name="connsiteX51" fmla="*/ 181922 w 647287"/>
                  <a:gd name="connsiteY51" fmla="*/ 12719 h 637437"/>
                  <a:gd name="connsiteX52" fmla="*/ 179727 w 647287"/>
                  <a:gd name="connsiteY52" fmla="*/ 14876 h 637437"/>
                  <a:gd name="connsiteX53" fmla="*/ 166840 w 647287"/>
                  <a:gd name="connsiteY53" fmla="*/ 47627 h 637437"/>
                  <a:gd name="connsiteX54" fmla="*/ 164748 w 647287"/>
                  <a:gd name="connsiteY54" fmla="*/ 47627 h 637437"/>
                  <a:gd name="connsiteX55" fmla="*/ 133509 w 647287"/>
                  <a:gd name="connsiteY55" fmla="*/ 60348 h 637437"/>
                  <a:gd name="connsiteX56" fmla="*/ 120518 w 647287"/>
                  <a:gd name="connsiteY56" fmla="*/ 73127 h 637437"/>
                  <a:gd name="connsiteX57" fmla="*/ 107572 w 647287"/>
                  <a:gd name="connsiteY57" fmla="*/ 103823 h 637437"/>
                  <a:gd name="connsiteX58" fmla="*/ 107572 w 647287"/>
                  <a:gd name="connsiteY58" fmla="*/ 105850 h 637437"/>
                  <a:gd name="connsiteX59" fmla="*/ 105510 w 647287"/>
                  <a:gd name="connsiteY59" fmla="*/ 105850 h 637437"/>
                  <a:gd name="connsiteX60" fmla="*/ 74270 w 647287"/>
                  <a:gd name="connsiteY60" fmla="*/ 118571 h 637437"/>
                  <a:gd name="connsiteX61" fmla="*/ 61279 w 647287"/>
                  <a:gd name="connsiteY61" fmla="*/ 131350 h 637437"/>
                  <a:gd name="connsiteX62" fmla="*/ 48407 w 647287"/>
                  <a:gd name="connsiteY62" fmla="*/ 164072 h 637437"/>
                  <a:gd name="connsiteX63" fmla="*/ 46315 w 647287"/>
                  <a:gd name="connsiteY63" fmla="*/ 164072 h 637437"/>
                  <a:gd name="connsiteX64" fmla="*/ 15076 w 647287"/>
                  <a:gd name="connsiteY64" fmla="*/ 176793 h 637437"/>
                  <a:gd name="connsiteX65" fmla="*/ 12970 w 647287"/>
                  <a:gd name="connsiteY65" fmla="*/ 178849 h 637437"/>
                  <a:gd name="connsiteX66" fmla="*/ 7667 w 647287"/>
                  <a:gd name="connsiteY66" fmla="*/ 234018 h 637437"/>
                  <a:gd name="connsiteX67" fmla="*/ 196547 w 647287"/>
                  <a:gd name="connsiteY67" fmla="*/ 469137 h 637437"/>
                  <a:gd name="connsiteX68" fmla="*/ 366295 w 647287"/>
                  <a:gd name="connsiteY68" fmla="*/ 551283 h 63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47287" h="637437">
                    <a:moveTo>
                      <a:pt x="366295" y="551283"/>
                    </a:moveTo>
                    <a:cubicBezTo>
                      <a:pt x="381886" y="551079"/>
                      <a:pt x="397463" y="552304"/>
                      <a:pt x="412822" y="554944"/>
                    </a:cubicBezTo>
                    <a:lnTo>
                      <a:pt x="437301" y="559763"/>
                    </a:lnTo>
                    <a:cubicBezTo>
                      <a:pt x="454104" y="563063"/>
                      <a:pt x="469476" y="571336"/>
                      <a:pt x="481355" y="583469"/>
                    </a:cubicBezTo>
                    <a:lnTo>
                      <a:pt x="534378" y="637437"/>
                    </a:lnTo>
                    <a:lnTo>
                      <a:pt x="555778" y="617552"/>
                    </a:lnTo>
                    <a:lnTo>
                      <a:pt x="502549" y="563353"/>
                    </a:lnTo>
                    <a:cubicBezTo>
                      <a:pt x="486496" y="547003"/>
                      <a:pt x="465756" y="535848"/>
                      <a:pt x="443090" y="531368"/>
                    </a:cubicBezTo>
                    <a:lnTo>
                      <a:pt x="418611" y="526549"/>
                    </a:lnTo>
                    <a:cubicBezTo>
                      <a:pt x="401416" y="523520"/>
                      <a:pt x="383967" y="522105"/>
                      <a:pt x="366501" y="522323"/>
                    </a:cubicBezTo>
                    <a:cubicBezTo>
                      <a:pt x="320695" y="522019"/>
                      <a:pt x="269601" y="499963"/>
                      <a:pt x="217624" y="448890"/>
                    </a:cubicBezTo>
                    <a:cubicBezTo>
                      <a:pt x="141035" y="371766"/>
                      <a:pt x="56301" y="252427"/>
                      <a:pt x="32043" y="217519"/>
                    </a:cubicBezTo>
                    <a:cubicBezTo>
                      <a:pt x="28075" y="211771"/>
                      <a:pt x="28823" y="204061"/>
                      <a:pt x="33825" y="199153"/>
                    </a:cubicBezTo>
                    <a:lnTo>
                      <a:pt x="35946" y="197069"/>
                    </a:lnTo>
                    <a:cubicBezTo>
                      <a:pt x="41698" y="191419"/>
                      <a:pt x="51021" y="191419"/>
                      <a:pt x="56773" y="197069"/>
                    </a:cubicBezTo>
                    <a:lnTo>
                      <a:pt x="287393" y="423665"/>
                    </a:lnTo>
                    <a:cubicBezTo>
                      <a:pt x="294401" y="430550"/>
                      <a:pt x="305763" y="430550"/>
                      <a:pt x="312771" y="423665"/>
                    </a:cubicBezTo>
                    <a:cubicBezTo>
                      <a:pt x="319779" y="416779"/>
                      <a:pt x="319779" y="405614"/>
                      <a:pt x="312771" y="398728"/>
                    </a:cubicBezTo>
                    <a:lnTo>
                      <a:pt x="82150" y="172162"/>
                    </a:lnTo>
                    <a:cubicBezTo>
                      <a:pt x="76400" y="166511"/>
                      <a:pt x="76400" y="157350"/>
                      <a:pt x="82150" y="151698"/>
                    </a:cubicBezTo>
                    <a:lnTo>
                      <a:pt x="95141" y="138919"/>
                    </a:lnTo>
                    <a:cubicBezTo>
                      <a:pt x="100892" y="133269"/>
                      <a:pt x="110215" y="133269"/>
                      <a:pt x="115967" y="138919"/>
                    </a:cubicBezTo>
                    <a:lnTo>
                      <a:pt x="346558" y="365500"/>
                    </a:lnTo>
                    <a:cubicBezTo>
                      <a:pt x="353566" y="372386"/>
                      <a:pt x="364928" y="372386"/>
                      <a:pt x="371936" y="365500"/>
                    </a:cubicBezTo>
                    <a:cubicBezTo>
                      <a:pt x="378944" y="358614"/>
                      <a:pt x="378944" y="347450"/>
                      <a:pt x="371936" y="340564"/>
                    </a:cubicBezTo>
                    <a:lnTo>
                      <a:pt x="141344" y="113998"/>
                    </a:lnTo>
                    <a:cubicBezTo>
                      <a:pt x="135594" y="108346"/>
                      <a:pt x="135594" y="99185"/>
                      <a:pt x="141344" y="93533"/>
                    </a:cubicBezTo>
                    <a:lnTo>
                      <a:pt x="154335" y="80754"/>
                    </a:lnTo>
                    <a:cubicBezTo>
                      <a:pt x="160086" y="75105"/>
                      <a:pt x="169410" y="75105"/>
                      <a:pt x="175161" y="80754"/>
                    </a:cubicBezTo>
                    <a:lnTo>
                      <a:pt x="405753" y="307335"/>
                    </a:lnTo>
                    <a:cubicBezTo>
                      <a:pt x="412454" y="314505"/>
                      <a:pt x="423802" y="314979"/>
                      <a:pt x="431101" y="308394"/>
                    </a:cubicBezTo>
                    <a:cubicBezTo>
                      <a:pt x="438397" y="301808"/>
                      <a:pt x="438879" y="290657"/>
                      <a:pt x="432177" y="283487"/>
                    </a:cubicBezTo>
                    <a:cubicBezTo>
                      <a:pt x="431838" y="283124"/>
                      <a:pt x="431483" y="282775"/>
                      <a:pt x="431115" y="282442"/>
                    </a:cubicBezTo>
                    <a:lnTo>
                      <a:pt x="200494" y="55833"/>
                    </a:lnTo>
                    <a:cubicBezTo>
                      <a:pt x="194744" y="50181"/>
                      <a:pt x="194744" y="41020"/>
                      <a:pt x="200494" y="35369"/>
                    </a:cubicBezTo>
                    <a:lnTo>
                      <a:pt x="202704" y="33183"/>
                    </a:lnTo>
                    <a:cubicBezTo>
                      <a:pt x="205468" y="30466"/>
                      <a:pt x="209221" y="28940"/>
                      <a:pt x="213132" y="28943"/>
                    </a:cubicBezTo>
                    <a:cubicBezTo>
                      <a:pt x="216043" y="28939"/>
                      <a:pt x="218890" y="29790"/>
                      <a:pt x="221306" y="31389"/>
                    </a:cubicBezTo>
                    <a:cubicBezTo>
                      <a:pt x="304666" y="85789"/>
                      <a:pt x="383025" y="147247"/>
                      <a:pt x="455491" y="215059"/>
                    </a:cubicBezTo>
                    <a:cubicBezTo>
                      <a:pt x="507704" y="266363"/>
                      <a:pt x="530121" y="316800"/>
                      <a:pt x="530239" y="361954"/>
                    </a:cubicBezTo>
                    <a:cubicBezTo>
                      <a:pt x="529925" y="379471"/>
                      <a:pt x="531123" y="396983"/>
                      <a:pt x="533818" y="414301"/>
                    </a:cubicBezTo>
                    <a:lnTo>
                      <a:pt x="539547" y="446719"/>
                    </a:lnTo>
                    <a:cubicBezTo>
                      <a:pt x="542486" y="463292"/>
                      <a:pt x="550744" y="478506"/>
                      <a:pt x="563113" y="490136"/>
                    </a:cubicBezTo>
                    <a:lnTo>
                      <a:pt x="626446" y="549691"/>
                    </a:lnTo>
                    <a:lnTo>
                      <a:pt x="647287" y="529227"/>
                    </a:lnTo>
                    <a:lnTo>
                      <a:pt x="583512" y="469224"/>
                    </a:lnTo>
                    <a:cubicBezTo>
                      <a:pt x="575672" y="461867"/>
                      <a:pt x="570451" y="452226"/>
                      <a:pt x="568622" y="441726"/>
                    </a:cubicBezTo>
                    <a:lnTo>
                      <a:pt x="562907" y="409293"/>
                    </a:lnTo>
                    <a:cubicBezTo>
                      <a:pt x="560491" y="393586"/>
                      <a:pt x="559438" y="377706"/>
                      <a:pt x="559755" y="361824"/>
                    </a:cubicBezTo>
                    <a:cubicBezTo>
                      <a:pt x="559608" y="305830"/>
                      <a:pt x="530784" y="247983"/>
                      <a:pt x="476391" y="194537"/>
                    </a:cubicBezTo>
                    <a:cubicBezTo>
                      <a:pt x="402533" y="125435"/>
                      <a:pt x="322682" y="62798"/>
                      <a:pt x="237743" y="7336"/>
                    </a:cubicBezTo>
                    <a:cubicBezTo>
                      <a:pt x="220213" y="-4192"/>
                      <a:pt x="196836" y="-1937"/>
                      <a:pt x="181922" y="12719"/>
                    </a:cubicBezTo>
                    <a:lnTo>
                      <a:pt x="179727" y="14876"/>
                    </a:lnTo>
                    <a:cubicBezTo>
                      <a:pt x="170921" y="23517"/>
                      <a:pt x="166240" y="35412"/>
                      <a:pt x="166840" y="47627"/>
                    </a:cubicBezTo>
                    <a:cubicBezTo>
                      <a:pt x="166147" y="47627"/>
                      <a:pt x="165455" y="47627"/>
                      <a:pt x="164748" y="47627"/>
                    </a:cubicBezTo>
                    <a:cubicBezTo>
                      <a:pt x="153023" y="47594"/>
                      <a:pt x="141773" y="52175"/>
                      <a:pt x="133509" y="60348"/>
                    </a:cubicBezTo>
                    <a:lnTo>
                      <a:pt x="120518" y="73127"/>
                    </a:lnTo>
                    <a:cubicBezTo>
                      <a:pt x="112198" y="81246"/>
                      <a:pt x="107535" y="92302"/>
                      <a:pt x="107572" y="103823"/>
                    </a:cubicBezTo>
                    <a:cubicBezTo>
                      <a:pt x="107572" y="104489"/>
                      <a:pt x="107572" y="105169"/>
                      <a:pt x="107572" y="105850"/>
                    </a:cubicBezTo>
                    <a:cubicBezTo>
                      <a:pt x="106894" y="105850"/>
                      <a:pt x="106202" y="105850"/>
                      <a:pt x="105510" y="105850"/>
                    </a:cubicBezTo>
                    <a:cubicBezTo>
                      <a:pt x="93784" y="105816"/>
                      <a:pt x="82534" y="110398"/>
                      <a:pt x="74270" y="118571"/>
                    </a:cubicBezTo>
                    <a:lnTo>
                      <a:pt x="61279" y="131350"/>
                    </a:lnTo>
                    <a:cubicBezTo>
                      <a:pt x="52475" y="139980"/>
                      <a:pt x="47798" y="151868"/>
                      <a:pt x="48407" y="164072"/>
                    </a:cubicBezTo>
                    <a:cubicBezTo>
                      <a:pt x="47714" y="164072"/>
                      <a:pt x="47022" y="164072"/>
                      <a:pt x="46315" y="164072"/>
                    </a:cubicBezTo>
                    <a:cubicBezTo>
                      <a:pt x="34590" y="164039"/>
                      <a:pt x="23340" y="168621"/>
                      <a:pt x="15076" y="176793"/>
                    </a:cubicBezTo>
                    <a:lnTo>
                      <a:pt x="12970" y="178849"/>
                    </a:lnTo>
                    <a:cubicBezTo>
                      <a:pt x="-2064" y="193595"/>
                      <a:pt x="-4291" y="216766"/>
                      <a:pt x="7667" y="234018"/>
                    </a:cubicBezTo>
                    <a:cubicBezTo>
                      <a:pt x="32220" y="269128"/>
                      <a:pt x="118279" y="390363"/>
                      <a:pt x="196547" y="469137"/>
                    </a:cubicBezTo>
                    <a:cubicBezTo>
                      <a:pt x="250940" y="522584"/>
                      <a:pt x="309560" y="550906"/>
                      <a:pt x="366295" y="551283"/>
                    </a:cubicBezTo>
                    <a:close/>
                  </a:path>
                </a:pathLst>
              </a:custGeom>
              <a:grpFill/>
              <a:ln w="1468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A588457-CAD2-402B-8CCC-C1E2FDFBAA0B}"/>
                  </a:ext>
                </a:extLst>
              </p:cNvPr>
              <p:cNvSpPr/>
              <p:nvPr/>
            </p:nvSpPr>
            <p:spPr>
              <a:xfrm>
                <a:off x="-1139313" y="3884978"/>
                <a:ext cx="557267" cy="494609"/>
              </a:xfrm>
              <a:custGeom>
                <a:avLst/>
                <a:gdLst>
                  <a:gd name="connsiteX0" fmla="*/ 172708 w 557267"/>
                  <a:gd name="connsiteY0" fmla="*/ 0 h 494609"/>
                  <a:gd name="connsiteX1" fmla="*/ 153089 w 557267"/>
                  <a:gd name="connsiteY1" fmla="*/ 21622 h 494609"/>
                  <a:gd name="connsiteX2" fmla="*/ 507710 w 557267"/>
                  <a:gd name="connsiteY2" fmla="*/ 355241 h 494609"/>
                  <a:gd name="connsiteX3" fmla="*/ 510042 w 557267"/>
                  <a:gd name="connsiteY3" fmla="*/ 445942 h 494609"/>
                  <a:gd name="connsiteX4" fmla="*/ 417735 w 557267"/>
                  <a:gd name="connsiteY4" fmla="*/ 448233 h 494609"/>
                  <a:gd name="connsiteX5" fmla="*/ 415583 w 557267"/>
                  <a:gd name="connsiteY5" fmla="*/ 446128 h 494609"/>
                  <a:gd name="connsiteX6" fmla="*/ 32786 w 557267"/>
                  <a:gd name="connsiteY6" fmla="*/ 56298 h 494609"/>
                  <a:gd name="connsiteX7" fmla="*/ 13256 w 557267"/>
                  <a:gd name="connsiteY7" fmla="*/ 50509 h 494609"/>
                  <a:gd name="connsiteX8" fmla="*/ 0 w 557267"/>
                  <a:gd name="connsiteY8" fmla="*/ 64547 h 494609"/>
                  <a:gd name="connsiteX9" fmla="*/ 394388 w 557267"/>
                  <a:gd name="connsiteY9" fmla="*/ 466187 h 494609"/>
                  <a:gd name="connsiteX10" fmla="*/ 528342 w 557267"/>
                  <a:gd name="connsiteY10" fmla="*/ 468482 h 494609"/>
                  <a:gd name="connsiteX11" fmla="*/ 530678 w 557267"/>
                  <a:gd name="connsiteY11" fmla="*/ 336858 h 494609"/>
                  <a:gd name="connsiteX12" fmla="*/ 528080 w 557267"/>
                  <a:gd name="connsiteY12" fmla="*/ 334314 h 49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267" h="494609">
                    <a:moveTo>
                      <a:pt x="172708" y="0"/>
                    </a:moveTo>
                    <a:lnTo>
                      <a:pt x="153089" y="21622"/>
                    </a:lnTo>
                    <a:lnTo>
                      <a:pt x="507710" y="355241"/>
                    </a:lnTo>
                    <a:cubicBezTo>
                      <a:pt x="533845" y="379654"/>
                      <a:pt x="534888" y="420263"/>
                      <a:pt x="510042" y="445942"/>
                    </a:cubicBezTo>
                    <a:cubicBezTo>
                      <a:pt x="485196" y="471622"/>
                      <a:pt x="443869" y="472649"/>
                      <a:pt x="417735" y="448233"/>
                    </a:cubicBezTo>
                    <a:cubicBezTo>
                      <a:pt x="417001" y="447549"/>
                      <a:pt x="416284" y="446846"/>
                      <a:pt x="415583" y="446128"/>
                    </a:cubicBezTo>
                    <a:lnTo>
                      <a:pt x="32786" y="56298"/>
                    </a:lnTo>
                    <a:cubicBezTo>
                      <a:pt x="26526" y="54706"/>
                      <a:pt x="20090" y="52882"/>
                      <a:pt x="13256" y="50509"/>
                    </a:cubicBezTo>
                    <a:lnTo>
                      <a:pt x="0" y="64547"/>
                    </a:lnTo>
                    <a:lnTo>
                      <a:pt x="394388" y="466187"/>
                    </a:lnTo>
                    <a:cubicBezTo>
                      <a:pt x="430734" y="503168"/>
                      <a:pt x="490708" y="504195"/>
                      <a:pt x="528342" y="468482"/>
                    </a:cubicBezTo>
                    <a:cubicBezTo>
                      <a:pt x="565978" y="432768"/>
                      <a:pt x="567024" y="373838"/>
                      <a:pt x="530678" y="336858"/>
                    </a:cubicBezTo>
                    <a:cubicBezTo>
                      <a:pt x="529830" y="335992"/>
                      <a:pt x="528962" y="335144"/>
                      <a:pt x="528080" y="334314"/>
                    </a:cubicBezTo>
                    <a:close/>
                  </a:path>
                </a:pathLst>
              </a:custGeom>
              <a:grpFill/>
              <a:ln w="1468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1B165EB-C868-4557-81DF-E94ACAB4C760}"/>
                  </a:ext>
                </a:extLst>
              </p:cNvPr>
              <p:cNvSpPr/>
              <p:nvPr/>
            </p:nvSpPr>
            <p:spPr>
              <a:xfrm>
                <a:off x="-1776063" y="3211648"/>
                <a:ext cx="1230034" cy="1205250"/>
              </a:xfrm>
              <a:custGeom>
                <a:avLst/>
                <a:gdLst>
                  <a:gd name="connsiteX0" fmla="*/ 1215113 w 1230034"/>
                  <a:gd name="connsiteY0" fmla="*/ 28033 h 1205250"/>
                  <a:gd name="connsiteX1" fmla="*/ 1159777 w 1230034"/>
                  <a:gd name="connsiteY1" fmla="*/ 0 h 1205250"/>
                  <a:gd name="connsiteX2" fmla="*/ 1158304 w 1230034"/>
                  <a:gd name="connsiteY2" fmla="*/ 0 h 1205250"/>
                  <a:gd name="connsiteX3" fmla="*/ 1096916 w 1230034"/>
                  <a:gd name="connsiteY3" fmla="*/ 25254 h 1205250"/>
                  <a:gd name="connsiteX4" fmla="*/ 557848 w 1230034"/>
                  <a:gd name="connsiteY4" fmla="*/ 554946 h 1205250"/>
                  <a:gd name="connsiteX5" fmla="*/ 29385 w 1230034"/>
                  <a:gd name="connsiteY5" fmla="*/ 1045909 h 1205250"/>
                  <a:gd name="connsiteX6" fmla="*/ 25686 w 1230034"/>
                  <a:gd name="connsiteY6" fmla="*/ 1176377 h 1205250"/>
                  <a:gd name="connsiteX7" fmla="*/ 93896 w 1230034"/>
                  <a:gd name="connsiteY7" fmla="*/ 1205251 h 1205250"/>
                  <a:gd name="connsiteX8" fmla="*/ 162738 w 1230034"/>
                  <a:gd name="connsiteY8" fmla="*/ 1175698 h 1205250"/>
                  <a:gd name="connsiteX9" fmla="*/ 638237 w 1230034"/>
                  <a:gd name="connsiteY9" fmla="*/ 672506 h 1205250"/>
                  <a:gd name="connsiteX10" fmla="*/ 708124 w 1230034"/>
                  <a:gd name="connsiteY10" fmla="*/ 691566 h 1205250"/>
                  <a:gd name="connsiteX11" fmla="*/ 747685 w 1230034"/>
                  <a:gd name="connsiteY11" fmla="*/ 676182 h 1205250"/>
                  <a:gd name="connsiteX12" fmla="*/ 1076266 w 1230034"/>
                  <a:gd name="connsiteY12" fmla="*/ 313734 h 1205250"/>
                  <a:gd name="connsiteX13" fmla="*/ 1227544 w 1230034"/>
                  <a:gd name="connsiteY13" fmla="*/ 90858 h 1205250"/>
                  <a:gd name="connsiteX14" fmla="*/ 1215113 w 1230034"/>
                  <a:gd name="connsiteY14" fmla="*/ 28033 h 1205250"/>
                  <a:gd name="connsiteX15" fmla="*/ 1199103 w 1230034"/>
                  <a:gd name="connsiteY15" fmla="*/ 83318 h 1205250"/>
                  <a:gd name="connsiteX16" fmla="*/ 1054261 w 1230034"/>
                  <a:gd name="connsiteY16" fmla="*/ 294485 h 1205250"/>
                  <a:gd name="connsiteX17" fmla="*/ 726049 w 1230034"/>
                  <a:gd name="connsiteY17" fmla="*/ 656543 h 1205250"/>
                  <a:gd name="connsiteX18" fmla="*/ 708124 w 1230034"/>
                  <a:gd name="connsiteY18" fmla="*/ 662621 h 1205250"/>
                  <a:gd name="connsiteX19" fmla="*/ 631182 w 1230034"/>
                  <a:gd name="connsiteY19" fmla="*/ 637439 h 1205250"/>
                  <a:gd name="connsiteX20" fmla="*/ 141146 w 1230034"/>
                  <a:gd name="connsiteY20" fmla="*/ 1156059 h 1205250"/>
                  <a:gd name="connsiteX21" fmla="*/ 50046 w 1230034"/>
                  <a:gd name="connsiteY21" fmla="*/ 1159027 h 1205250"/>
                  <a:gd name="connsiteX22" fmla="*/ 47025 w 1230034"/>
                  <a:gd name="connsiteY22" fmla="*/ 1069513 h 1205250"/>
                  <a:gd name="connsiteX23" fmla="*/ 49622 w 1230034"/>
                  <a:gd name="connsiteY23" fmla="*/ 1066938 h 1205250"/>
                  <a:gd name="connsiteX24" fmla="*/ 578276 w 1230034"/>
                  <a:gd name="connsiteY24" fmla="*/ 575685 h 1205250"/>
                  <a:gd name="connsiteX25" fmla="*/ 1117639 w 1230034"/>
                  <a:gd name="connsiteY25" fmla="*/ 45704 h 1205250"/>
                  <a:gd name="connsiteX26" fmla="*/ 1158187 w 1230034"/>
                  <a:gd name="connsiteY26" fmla="*/ 28930 h 1205250"/>
                  <a:gd name="connsiteX27" fmla="*/ 1159188 w 1230034"/>
                  <a:gd name="connsiteY27" fmla="*/ 28930 h 1205250"/>
                  <a:gd name="connsiteX28" fmla="*/ 1200671 w 1230034"/>
                  <a:gd name="connsiteY28" fmla="*/ 73805 h 1205250"/>
                  <a:gd name="connsiteX29" fmla="*/ 1199103 w 1230034"/>
                  <a:gd name="connsiteY29" fmla="*/ 83318 h 12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0034" h="1205250">
                    <a:moveTo>
                      <a:pt x="1215113" y="28033"/>
                    </a:moveTo>
                    <a:cubicBezTo>
                      <a:pt x="1202082" y="10772"/>
                      <a:pt x="1181645" y="419"/>
                      <a:pt x="1159777" y="0"/>
                    </a:cubicBezTo>
                    <a:lnTo>
                      <a:pt x="1158304" y="0"/>
                    </a:lnTo>
                    <a:cubicBezTo>
                      <a:pt x="1135231" y="24"/>
                      <a:pt x="1113124" y="9118"/>
                      <a:pt x="1096916" y="25254"/>
                    </a:cubicBezTo>
                    <a:lnTo>
                      <a:pt x="557848" y="554946"/>
                    </a:lnTo>
                    <a:lnTo>
                      <a:pt x="29385" y="1045909"/>
                    </a:lnTo>
                    <a:cubicBezTo>
                      <a:pt x="-8302" y="1080934"/>
                      <a:pt x="-9957" y="1139346"/>
                      <a:pt x="25686" y="1176377"/>
                    </a:cubicBezTo>
                    <a:cubicBezTo>
                      <a:pt x="43421" y="1194802"/>
                      <a:pt x="68089" y="1205244"/>
                      <a:pt x="93896" y="1205251"/>
                    </a:cubicBezTo>
                    <a:cubicBezTo>
                      <a:pt x="120019" y="1205199"/>
                      <a:pt x="144950" y="1194497"/>
                      <a:pt x="162738" y="1175698"/>
                    </a:cubicBezTo>
                    <a:lnTo>
                      <a:pt x="638237" y="672506"/>
                    </a:lnTo>
                    <a:cubicBezTo>
                      <a:pt x="660028" y="683321"/>
                      <a:pt x="683778" y="689799"/>
                      <a:pt x="708124" y="691566"/>
                    </a:cubicBezTo>
                    <a:cubicBezTo>
                      <a:pt x="722950" y="692274"/>
                      <a:pt x="737368" y="686667"/>
                      <a:pt x="747685" y="676182"/>
                    </a:cubicBezTo>
                    <a:lnTo>
                      <a:pt x="1076266" y="313734"/>
                    </a:lnTo>
                    <a:cubicBezTo>
                      <a:pt x="1162031" y="219142"/>
                      <a:pt x="1212918" y="144160"/>
                      <a:pt x="1227544" y="90858"/>
                    </a:cubicBezTo>
                    <a:cubicBezTo>
                      <a:pt x="1233394" y="69151"/>
                      <a:pt x="1228815" y="46005"/>
                      <a:pt x="1215113" y="28033"/>
                    </a:cubicBezTo>
                    <a:close/>
                    <a:moveTo>
                      <a:pt x="1199103" y="83318"/>
                    </a:moveTo>
                    <a:cubicBezTo>
                      <a:pt x="1189529" y="118240"/>
                      <a:pt x="1155992" y="182280"/>
                      <a:pt x="1054261" y="294485"/>
                    </a:cubicBezTo>
                    <a:lnTo>
                      <a:pt x="726049" y="656543"/>
                    </a:lnTo>
                    <a:cubicBezTo>
                      <a:pt x="721209" y="660955"/>
                      <a:pt x="714703" y="663161"/>
                      <a:pt x="708124" y="662621"/>
                    </a:cubicBezTo>
                    <a:cubicBezTo>
                      <a:pt x="684043" y="662621"/>
                      <a:pt x="647427" y="644892"/>
                      <a:pt x="631182" y="637439"/>
                    </a:cubicBezTo>
                    <a:lnTo>
                      <a:pt x="141146" y="1156059"/>
                    </a:lnTo>
                    <a:cubicBezTo>
                      <a:pt x="116823" y="1181597"/>
                      <a:pt x="76036" y="1182927"/>
                      <a:pt x="50046" y="1159027"/>
                    </a:cubicBezTo>
                    <a:cubicBezTo>
                      <a:pt x="24055" y="1135129"/>
                      <a:pt x="22703" y="1095052"/>
                      <a:pt x="47025" y="1069513"/>
                    </a:cubicBezTo>
                    <a:cubicBezTo>
                      <a:pt x="47865" y="1068630"/>
                      <a:pt x="48731" y="1067772"/>
                      <a:pt x="49622" y="1066938"/>
                    </a:cubicBezTo>
                    <a:lnTo>
                      <a:pt x="578276" y="575685"/>
                    </a:lnTo>
                    <a:lnTo>
                      <a:pt x="1117639" y="45704"/>
                    </a:lnTo>
                    <a:cubicBezTo>
                      <a:pt x="1128335" y="35019"/>
                      <a:pt x="1142934" y="28980"/>
                      <a:pt x="1158187" y="28930"/>
                    </a:cubicBezTo>
                    <a:lnTo>
                      <a:pt x="1159188" y="28930"/>
                    </a:lnTo>
                    <a:cubicBezTo>
                      <a:pt x="1183255" y="30067"/>
                      <a:pt x="1201828" y="50157"/>
                      <a:pt x="1200671" y="73805"/>
                    </a:cubicBezTo>
                    <a:cubicBezTo>
                      <a:pt x="1200514" y="77024"/>
                      <a:pt x="1199988" y="80215"/>
                      <a:pt x="1199103" y="83318"/>
                    </a:cubicBezTo>
                    <a:close/>
                  </a:path>
                </a:pathLst>
              </a:custGeom>
              <a:grpFill/>
              <a:ln w="14684"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B93CBF14-D100-4979-BF53-3B2E1542A591}"/>
                </a:ext>
              </a:extLst>
            </p:cNvPr>
            <p:cNvSpPr txBox="1"/>
            <p:nvPr/>
          </p:nvSpPr>
          <p:spPr>
            <a:xfrm>
              <a:off x="4021262" y="6626093"/>
              <a:ext cx="1334699" cy="1384995"/>
            </a:xfrm>
            <a:prstGeom prst="rect">
              <a:avLst/>
            </a:prstGeom>
            <a:noFill/>
            <a:effectLst/>
          </p:spPr>
          <p:txBody>
            <a:bodyPr wrap="square" rtlCol="0">
              <a:spAutoFit/>
            </a:bodyPr>
            <a:lstStyle/>
            <a:p>
              <a:pPr algn="ctr"/>
              <a:r>
                <a:rPr lang="en-US" sz="2800" dirty="0">
                  <a:effectLst>
                    <a:glow rad="63500">
                      <a:schemeClr val="accent3">
                        <a:satMod val="175000"/>
                        <a:alpha val="40000"/>
                      </a:schemeClr>
                    </a:glow>
                  </a:effectLst>
                  <a:latin typeface="Baskerville Old Face" panose="02020602080505020303" pitchFamily="18" charset="0"/>
                </a:rPr>
                <a:t>To Do in Taniti</a:t>
              </a:r>
            </a:p>
          </p:txBody>
        </p:sp>
        <p:sp>
          <p:nvSpPr>
            <p:cNvPr id="28" name="TextBox 27">
              <a:extLst>
                <a:ext uri="{FF2B5EF4-FFF2-40B4-BE49-F238E27FC236}">
                  <a16:creationId xmlns:a16="http://schemas.microsoft.com/office/drawing/2014/main" id="{E082A991-C2A9-4D1F-B382-A919500997F6}"/>
                </a:ext>
              </a:extLst>
            </p:cNvPr>
            <p:cNvSpPr txBox="1"/>
            <p:nvPr/>
          </p:nvSpPr>
          <p:spPr>
            <a:xfrm>
              <a:off x="1352634" y="6626093"/>
              <a:ext cx="1367315" cy="1384995"/>
            </a:xfrm>
            <a:prstGeom prst="rect">
              <a:avLst/>
            </a:prstGeom>
            <a:noFill/>
          </p:spPr>
          <p:txBody>
            <a:bodyPr wrap="square" rtlCol="0">
              <a:spAutoFit/>
            </a:bodyPr>
            <a:lstStyle/>
            <a:p>
              <a:pPr algn="ctr"/>
              <a:r>
                <a:rPr lang="en-US" sz="2800" dirty="0">
                  <a:effectLst>
                    <a:glow rad="63500">
                      <a:schemeClr val="accent3">
                        <a:satMod val="175000"/>
                        <a:alpha val="40000"/>
                      </a:schemeClr>
                    </a:glow>
                  </a:effectLst>
                  <a:latin typeface="Baskerville Old Face" panose="02020602080505020303" pitchFamily="18" charset="0"/>
                </a:rPr>
                <a:t>Dinning in Taniti</a:t>
              </a:r>
            </a:p>
          </p:txBody>
        </p:sp>
      </p:grpSp>
      <p:cxnSp>
        <p:nvCxnSpPr>
          <p:cNvPr id="15" name="Straight Connector 14">
            <a:extLst>
              <a:ext uri="{FF2B5EF4-FFF2-40B4-BE49-F238E27FC236}">
                <a16:creationId xmlns:a16="http://schemas.microsoft.com/office/drawing/2014/main" id="{E2B6D896-67AE-4F8F-81CE-CD7CD5C1BC32}"/>
              </a:ext>
            </a:extLst>
          </p:cNvPr>
          <p:cNvCxnSpPr>
            <a:cxnSpLocks/>
          </p:cNvCxnSpPr>
          <p:nvPr/>
        </p:nvCxnSpPr>
        <p:spPr>
          <a:xfrm>
            <a:off x="1080232" y="1703251"/>
            <a:ext cx="4697537" cy="3354"/>
          </a:xfrm>
          <a:prstGeom prst="line">
            <a:avLst/>
          </a:prstGeom>
          <a:noFill/>
          <a:ln w="19050" cap="flat" cmpd="sng" algn="ctr">
            <a:solidFill>
              <a:schemeClr val="bg1"/>
            </a:solidFill>
            <a:prstDash val="solid"/>
            <a:miter lim="800000"/>
          </a:ln>
          <a:effectLst/>
        </p:spPr>
      </p:cxnSp>
      <p:sp>
        <p:nvSpPr>
          <p:cNvPr id="129" name="Rectangle: Rounded Corners 128">
            <a:hlinkClick r:id="rId7" action="ppaction://hlinksldjump"/>
            <a:extLst>
              <a:ext uri="{FF2B5EF4-FFF2-40B4-BE49-F238E27FC236}">
                <a16:creationId xmlns:a16="http://schemas.microsoft.com/office/drawing/2014/main" id="{03B0B718-CAD3-46C0-BA03-5351E0FFEB4D}"/>
              </a:ext>
            </a:extLst>
          </p:cNvPr>
          <p:cNvSpPr/>
          <p:nvPr/>
        </p:nvSpPr>
        <p:spPr>
          <a:xfrm>
            <a:off x="1167911" y="1276183"/>
            <a:ext cx="754294" cy="258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hlinkClick r:id="rId8" action="ppaction://hlinksldjump"/>
            <a:extLst>
              <a:ext uri="{FF2B5EF4-FFF2-40B4-BE49-F238E27FC236}">
                <a16:creationId xmlns:a16="http://schemas.microsoft.com/office/drawing/2014/main" id="{4C6DAED7-6601-4E4B-BC75-BD9774FA42FE}"/>
              </a:ext>
            </a:extLst>
          </p:cNvPr>
          <p:cNvSpPr/>
          <p:nvPr/>
        </p:nvSpPr>
        <p:spPr>
          <a:xfrm>
            <a:off x="1990814" y="1273656"/>
            <a:ext cx="754294" cy="258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hlinkClick r:id="rId7" action="ppaction://hlinksldjump"/>
            <a:extLst>
              <a:ext uri="{FF2B5EF4-FFF2-40B4-BE49-F238E27FC236}">
                <a16:creationId xmlns:a16="http://schemas.microsoft.com/office/drawing/2014/main" id="{96F6B477-E6BB-45FA-8C5B-AB18CFE0EE71}"/>
              </a:ext>
            </a:extLst>
          </p:cNvPr>
          <p:cNvSpPr/>
          <p:nvPr/>
        </p:nvSpPr>
        <p:spPr>
          <a:xfrm>
            <a:off x="934023" y="4117966"/>
            <a:ext cx="2340544" cy="2187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hlinkClick r:id="rId8" action="ppaction://hlinksldjump"/>
            <a:extLst>
              <a:ext uri="{FF2B5EF4-FFF2-40B4-BE49-F238E27FC236}">
                <a16:creationId xmlns:a16="http://schemas.microsoft.com/office/drawing/2014/main" id="{EA727BC8-2D2C-4B74-AE87-11AD84B7414C}"/>
              </a:ext>
            </a:extLst>
          </p:cNvPr>
          <p:cNvSpPr/>
          <p:nvPr/>
        </p:nvSpPr>
        <p:spPr>
          <a:xfrm>
            <a:off x="909945" y="6392884"/>
            <a:ext cx="2340544" cy="2187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hlinkClick r:id="rId9" action="ppaction://hlinksldjump"/>
            <a:extLst>
              <a:ext uri="{FF2B5EF4-FFF2-40B4-BE49-F238E27FC236}">
                <a16:creationId xmlns:a16="http://schemas.microsoft.com/office/drawing/2014/main" id="{78136DDC-78A7-40F9-AB64-5D678907C798}"/>
              </a:ext>
            </a:extLst>
          </p:cNvPr>
          <p:cNvSpPr/>
          <p:nvPr/>
        </p:nvSpPr>
        <p:spPr>
          <a:xfrm>
            <a:off x="3602046" y="6402789"/>
            <a:ext cx="2340544" cy="2187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hlinkClick r:id="rId10" action="ppaction://hlinksldjump"/>
            <a:extLst>
              <a:ext uri="{FF2B5EF4-FFF2-40B4-BE49-F238E27FC236}">
                <a16:creationId xmlns:a16="http://schemas.microsoft.com/office/drawing/2014/main" id="{1388CC7D-E98C-46D7-9989-D0443E191B00}"/>
              </a:ext>
            </a:extLst>
          </p:cNvPr>
          <p:cNvSpPr/>
          <p:nvPr/>
        </p:nvSpPr>
        <p:spPr>
          <a:xfrm>
            <a:off x="3557548" y="4116059"/>
            <a:ext cx="2340544" cy="2187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E0875FD8-765C-450A-A9C2-0E80AEB95C8D}"/>
              </a:ext>
            </a:extLst>
          </p:cNvPr>
          <p:cNvGrpSpPr/>
          <p:nvPr/>
        </p:nvGrpSpPr>
        <p:grpSpPr>
          <a:xfrm>
            <a:off x="184075" y="187794"/>
            <a:ext cx="6442267" cy="8842617"/>
            <a:chOff x="184075" y="187794"/>
            <a:chExt cx="6442267" cy="8842617"/>
          </a:xfrm>
        </p:grpSpPr>
        <p:grpSp>
          <p:nvGrpSpPr>
            <p:cNvPr id="69" name="Group 68">
              <a:extLst>
                <a:ext uri="{FF2B5EF4-FFF2-40B4-BE49-F238E27FC236}">
                  <a16:creationId xmlns:a16="http://schemas.microsoft.com/office/drawing/2014/main" id="{9F248B19-F46C-4F10-93D9-C0EAA1477A5D}"/>
                </a:ext>
              </a:extLst>
            </p:cNvPr>
            <p:cNvGrpSpPr/>
            <p:nvPr/>
          </p:nvGrpSpPr>
          <p:grpSpPr>
            <a:xfrm>
              <a:off x="184075" y="187794"/>
              <a:ext cx="2644850" cy="860552"/>
              <a:chOff x="-126667" y="-34826"/>
              <a:chExt cx="2796715" cy="793009"/>
            </a:xfrm>
          </p:grpSpPr>
          <p:sp>
            <p:nvSpPr>
              <p:cNvPr id="83" name="Text Box 25">
                <a:extLst>
                  <a:ext uri="{FF2B5EF4-FFF2-40B4-BE49-F238E27FC236}">
                    <a16:creationId xmlns:a16="http://schemas.microsoft.com/office/drawing/2014/main" id="{3BA664EE-76A3-48F0-BD0E-C43C65208BBC}"/>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solidFill>
                      <a:schemeClr val="bg1"/>
                    </a:solidFill>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4" name="Graphic 24" descr="Tropical scene outline">
                <a:extLst>
                  <a:ext uri="{FF2B5EF4-FFF2-40B4-BE49-F238E27FC236}">
                    <a16:creationId xmlns:a16="http://schemas.microsoft.com/office/drawing/2014/main" id="{4603D16C-5E01-4AA7-B885-41C4DAA95D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667" y="-34826"/>
                <a:ext cx="793009" cy="793009"/>
              </a:xfrm>
              <a:prstGeom prst="rect">
                <a:avLst/>
              </a:prstGeom>
            </p:spPr>
          </p:pic>
        </p:grpSp>
        <p:cxnSp>
          <p:nvCxnSpPr>
            <p:cNvPr id="70" name="Straight Connector 69">
              <a:extLst>
                <a:ext uri="{FF2B5EF4-FFF2-40B4-BE49-F238E27FC236}">
                  <a16:creationId xmlns:a16="http://schemas.microsoft.com/office/drawing/2014/main" id="{4882F52E-EF72-4E09-AD26-B4B5A8AAA704}"/>
                </a:ext>
              </a:extLst>
            </p:cNvPr>
            <p:cNvCxnSpPr>
              <a:cxnSpLocks/>
            </p:cNvCxnSpPr>
            <p:nvPr/>
          </p:nvCxnSpPr>
          <p:spPr>
            <a:xfrm>
              <a:off x="1080232" y="1703251"/>
              <a:ext cx="4697537" cy="3354"/>
            </a:xfrm>
            <a:prstGeom prst="line">
              <a:avLst/>
            </a:prstGeom>
            <a:noFill/>
            <a:ln w="19050" cap="flat" cmpd="sng" algn="ctr">
              <a:solidFill>
                <a:schemeClr val="bg1"/>
              </a:solidFill>
              <a:prstDash val="solid"/>
              <a:miter lim="800000"/>
            </a:ln>
            <a:effectLst/>
          </p:spPr>
        </p:cxnSp>
        <p:cxnSp>
          <p:nvCxnSpPr>
            <p:cNvPr id="71" name="Straight Connector 70">
              <a:extLst>
                <a:ext uri="{FF2B5EF4-FFF2-40B4-BE49-F238E27FC236}">
                  <a16:creationId xmlns:a16="http://schemas.microsoft.com/office/drawing/2014/main" id="{7D246263-F357-4B4B-8549-63C8459A6B0E}"/>
                </a:ext>
              </a:extLst>
            </p:cNvPr>
            <p:cNvCxnSpPr>
              <a:cxnSpLocks/>
            </p:cNvCxnSpPr>
            <p:nvPr/>
          </p:nvCxnSpPr>
          <p:spPr>
            <a:xfrm>
              <a:off x="1080232" y="8765234"/>
              <a:ext cx="4697537" cy="3354"/>
            </a:xfrm>
            <a:prstGeom prst="line">
              <a:avLst/>
            </a:prstGeom>
            <a:noFill/>
            <a:ln w="19050" cap="flat" cmpd="sng" algn="ctr">
              <a:solidFill>
                <a:schemeClr val="bg1"/>
              </a:solidFill>
              <a:prstDash val="solid"/>
              <a:miter lim="800000"/>
            </a:ln>
            <a:effectLst/>
          </p:spPr>
        </p:cxnSp>
        <p:sp>
          <p:nvSpPr>
            <p:cNvPr id="72" name="Text Box 4">
              <a:extLst>
                <a:ext uri="{FF2B5EF4-FFF2-40B4-BE49-F238E27FC236}">
                  <a16:creationId xmlns:a16="http://schemas.microsoft.com/office/drawing/2014/main" id="{4DE422C4-89F3-49B1-9BDC-D0F50E383A7A}"/>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3" name="Group 72">
              <a:extLst>
                <a:ext uri="{FF2B5EF4-FFF2-40B4-BE49-F238E27FC236}">
                  <a16:creationId xmlns:a16="http://schemas.microsoft.com/office/drawing/2014/main" id="{66906FD6-6286-449C-8D0B-253E45E18D32}"/>
                </a:ext>
              </a:extLst>
            </p:cNvPr>
            <p:cNvGrpSpPr/>
            <p:nvPr/>
          </p:nvGrpSpPr>
          <p:grpSpPr>
            <a:xfrm>
              <a:off x="4394845" y="363044"/>
              <a:ext cx="2231497" cy="255026"/>
              <a:chOff x="4394845" y="363044"/>
              <a:chExt cx="2231497" cy="255026"/>
            </a:xfrm>
          </p:grpSpPr>
          <p:sp>
            <p:nvSpPr>
              <p:cNvPr id="81" name="Rectangle 80">
                <a:extLst>
                  <a:ext uri="{FF2B5EF4-FFF2-40B4-BE49-F238E27FC236}">
                    <a16:creationId xmlns:a16="http://schemas.microsoft.com/office/drawing/2014/main" id="{5867D23B-5747-4BB1-93E1-5D1DE57041DB}"/>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82" name="Rectangle 81">
                <a:extLst>
                  <a:ext uri="{FF2B5EF4-FFF2-40B4-BE49-F238E27FC236}">
                    <a16:creationId xmlns:a16="http://schemas.microsoft.com/office/drawing/2014/main" id="{205D68CA-4F10-4350-8DB1-250EAD4724D1}"/>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74" name="Group 73">
              <a:extLst>
                <a:ext uri="{FF2B5EF4-FFF2-40B4-BE49-F238E27FC236}">
                  <a16:creationId xmlns:a16="http://schemas.microsoft.com/office/drawing/2014/main" id="{E9C81CBC-D9B3-442D-83A6-F544D905B01B}"/>
                </a:ext>
              </a:extLst>
            </p:cNvPr>
            <p:cNvGrpSpPr/>
            <p:nvPr/>
          </p:nvGrpSpPr>
          <p:grpSpPr>
            <a:xfrm>
              <a:off x="961943" y="1278167"/>
              <a:ext cx="5055078" cy="235348"/>
              <a:chOff x="1004887" y="1280523"/>
              <a:chExt cx="5055078" cy="235348"/>
            </a:xfrm>
          </p:grpSpPr>
          <p:grpSp>
            <p:nvGrpSpPr>
              <p:cNvPr id="75" name="Group 74">
                <a:extLst>
                  <a:ext uri="{FF2B5EF4-FFF2-40B4-BE49-F238E27FC236}">
                    <a16:creationId xmlns:a16="http://schemas.microsoft.com/office/drawing/2014/main" id="{94A57132-C612-4B21-A89D-FAD89A3B1AF2}"/>
                  </a:ext>
                </a:extLst>
              </p:cNvPr>
              <p:cNvGrpSpPr/>
              <p:nvPr/>
            </p:nvGrpSpPr>
            <p:grpSpPr>
              <a:xfrm>
                <a:off x="1004887" y="1280523"/>
                <a:ext cx="3537499" cy="235348"/>
                <a:chOff x="0" y="0"/>
                <a:chExt cx="7108203" cy="401955"/>
              </a:xfrm>
            </p:grpSpPr>
            <p:sp>
              <p:nvSpPr>
                <p:cNvPr id="77" name="Rectangle: Rounded Corners 76">
                  <a:extLst>
                    <a:ext uri="{FF2B5EF4-FFF2-40B4-BE49-F238E27FC236}">
                      <a16:creationId xmlns:a16="http://schemas.microsoft.com/office/drawing/2014/main" id="{DC27FA35-BEFB-4D98-B210-A14DDCAF81B1}"/>
                    </a:ext>
                  </a:extLst>
                </p:cNvPr>
                <p:cNvSpPr/>
                <p:nvPr/>
              </p:nvSpPr>
              <p:spPr>
                <a:xfrm>
                  <a:off x="0" y="0"/>
                  <a:ext cx="1524635"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LODGING</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78" name="Rectangle: Rounded Corners 77">
                  <a:extLst>
                    <a:ext uri="{FF2B5EF4-FFF2-40B4-BE49-F238E27FC236}">
                      <a16:creationId xmlns:a16="http://schemas.microsoft.com/office/drawing/2014/main" id="{2845F3CB-4B9D-4D0E-ACA3-C20A74C52188}"/>
                    </a:ext>
                  </a:extLst>
                </p:cNvPr>
                <p:cNvSpPr/>
                <p:nvPr/>
              </p:nvSpPr>
              <p:spPr>
                <a:xfrm>
                  <a:off x="1633728" y="0"/>
                  <a:ext cx="1524636"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FOOD</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79" name="Rectangle: Rounded Corners 78">
                  <a:extLst>
                    <a:ext uri="{FF2B5EF4-FFF2-40B4-BE49-F238E27FC236}">
                      <a16:creationId xmlns:a16="http://schemas.microsoft.com/office/drawing/2014/main" id="{0D3C5F97-70F7-4D26-BABC-BE3F07D30694}"/>
                    </a:ext>
                  </a:extLst>
                </p:cNvPr>
                <p:cNvSpPr/>
                <p:nvPr/>
              </p:nvSpPr>
              <p:spPr>
                <a:xfrm>
                  <a:off x="3267456" y="0"/>
                  <a:ext cx="1524636"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FAQs</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80" name="Rectangle: Rounded Corners 79">
                  <a:extLst>
                    <a:ext uri="{FF2B5EF4-FFF2-40B4-BE49-F238E27FC236}">
                      <a16:creationId xmlns:a16="http://schemas.microsoft.com/office/drawing/2014/main" id="{90F481CB-3A0F-4F0B-AB35-F420BD194825}"/>
                    </a:ext>
                  </a:extLst>
                </p:cNvPr>
                <p:cNvSpPr/>
                <p:nvPr/>
              </p:nvSpPr>
              <p:spPr>
                <a:xfrm>
                  <a:off x="4901185" y="2"/>
                  <a:ext cx="2207018" cy="383062"/>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ATTRACTIONS</a:t>
                  </a:r>
                  <a:endParaRPr lang="en-US" sz="1127"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76" name="Rectangle: Rounded Corners 75">
                <a:extLst>
                  <a:ext uri="{FF2B5EF4-FFF2-40B4-BE49-F238E27FC236}">
                    <a16:creationId xmlns:a16="http://schemas.microsoft.com/office/drawing/2014/main" id="{BE03D568-4987-4F09-84C7-9DBDD4BEA1E0}"/>
                  </a:ext>
                </a:extLst>
              </p:cNvPr>
              <p:cNvSpPr/>
              <p:nvPr/>
            </p:nvSpPr>
            <p:spPr>
              <a:xfrm>
                <a:off x="4596678" y="1280523"/>
                <a:ext cx="1463287" cy="229653"/>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85" name="Group 84">
            <a:extLst>
              <a:ext uri="{FF2B5EF4-FFF2-40B4-BE49-F238E27FC236}">
                <a16:creationId xmlns:a16="http://schemas.microsoft.com/office/drawing/2014/main" id="{22515310-390A-4907-871B-C986D6B837E5}"/>
              </a:ext>
            </a:extLst>
          </p:cNvPr>
          <p:cNvGrpSpPr/>
          <p:nvPr/>
        </p:nvGrpSpPr>
        <p:grpSpPr>
          <a:xfrm>
            <a:off x="16304" y="24809"/>
            <a:ext cx="6000717" cy="1482757"/>
            <a:chOff x="16304" y="24809"/>
            <a:chExt cx="6000717" cy="1482757"/>
          </a:xfrm>
        </p:grpSpPr>
        <p:grpSp>
          <p:nvGrpSpPr>
            <p:cNvPr id="86" name="Group 85">
              <a:extLst>
                <a:ext uri="{FF2B5EF4-FFF2-40B4-BE49-F238E27FC236}">
                  <a16:creationId xmlns:a16="http://schemas.microsoft.com/office/drawing/2014/main" id="{6E6A53E7-08A2-48B4-9DD9-AE7EB9251214}"/>
                </a:ext>
              </a:extLst>
            </p:cNvPr>
            <p:cNvGrpSpPr/>
            <p:nvPr/>
          </p:nvGrpSpPr>
          <p:grpSpPr>
            <a:xfrm>
              <a:off x="934023" y="1230352"/>
              <a:ext cx="5082998" cy="277214"/>
              <a:chOff x="966347" y="1246864"/>
              <a:chExt cx="5082998" cy="277214"/>
            </a:xfrm>
          </p:grpSpPr>
          <p:sp>
            <p:nvSpPr>
              <p:cNvPr id="88" name="Rectangle: Rounded Corners 87">
                <a:hlinkClick r:id="rId7" action="ppaction://hlinksldjump"/>
                <a:extLst>
                  <a:ext uri="{FF2B5EF4-FFF2-40B4-BE49-F238E27FC236}">
                    <a16:creationId xmlns:a16="http://schemas.microsoft.com/office/drawing/2014/main" id="{F908753D-9BAE-4FFB-A5DE-CC0A49121F17}"/>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Rounded Corners 105">
                <a:hlinkClick r:id="rId8" action="ppaction://hlinksldjump"/>
                <a:extLst>
                  <a:ext uri="{FF2B5EF4-FFF2-40B4-BE49-F238E27FC236}">
                    <a16:creationId xmlns:a16="http://schemas.microsoft.com/office/drawing/2014/main" id="{FBFB1E94-E537-40D1-92CA-540AC94AA99D}"/>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hlinkClick r:id="rId13" action="ppaction://hlinksldjump"/>
                <a:extLst>
                  <a:ext uri="{FF2B5EF4-FFF2-40B4-BE49-F238E27FC236}">
                    <a16:creationId xmlns:a16="http://schemas.microsoft.com/office/drawing/2014/main" id="{ED75FF8D-58DA-4E56-B49D-5DA75F473084}"/>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hlinkClick r:id="rId9" action="ppaction://hlinksldjump"/>
                <a:extLst>
                  <a:ext uri="{FF2B5EF4-FFF2-40B4-BE49-F238E27FC236}">
                    <a16:creationId xmlns:a16="http://schemas.microsoft.com/office/drawing/2014/main" id="{B1B51F44-B322-4B8D-BA91-7946E5FD9E0A}"/>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Rounded Corners 108">
                <a:hlinkClick r:id="rId10" action="ppaction://hlinksldjump"/>
                <a:extLst>
                  <a:ext uri="{FF2B5EF4-FFF2-40B4-BE49-F238E27FC236}">
                    <a16:creationId xmlns:a16="http://schemas.microsoft.com/office/drawing/2014/main" id="{C2158BBA-FBA1-4494-B905-46415E53D8EA}"/>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Rectangle: Rounded Corners 86">
              <a:hlinkClick r:id="rId14" action="ppaction://hlinksldjump"/>
              <a:extLst>
                <a:ext uri="{FF2B5EF4-FFF2-40B4-BE49-F238E27FC236}">
                  <a16:creationId xmlns:a16="http://schemas.microsoft.com/office/drawing/2014/main" id="{0A1F93C3-25A6-4D35-9222-3626D5E56FC6}"/>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311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3B39ECE5-54B3-450A-9819-8F5C64E7EE5A}"/>
              </a:ext>
            </a:extLst>
          </p:cNvPr>
          <p:cNvSpPr txBox="1">
            <a:spLocks noChangeArrowheads="1"/>
          </p:cNvSpPr>
          <p:nvPr/>
        </p:nvSpPr>
        <p:spPr bwMode="auto">
          <a:xfrm>
            <a:off x="1080233" y="1893985"/>
            <a:ext cx="2831367" cy="21829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pPr>
            <a:r>
              <a:rPr lang="en-US" sz="2200" b="1" dirty="0">
                <a:effectLst/>
                <a:latin typeface="Baskerville Old Face" panose="02020602080505020303" pitchFamily="18" charset="0"/>
                <a:ea typeface="Calibri" panose="020F0502020204030204" pitchFamily="34" charset="0"/>
                <a:cs typeface="Calibri" panose="020F0502020204030204" pitchFamily="34" charset="0"/>
              </a:rPr>
              <a:t>Grocery Stores of Taniti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cs typeface="Arial" panose="020B0604020202020204" pitchFamily="34" charset="0"/>
              </a:rPr>
              <a:t>Taniti currently has 5 places for grocery shopping:</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Two supermarkets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Two smaller grocery stores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One convenience store that is open 24 hours a day</a:t>
            </a:r>
          </a:p>
          <a:p>
            <a:pPr marL="0" marR="0">
              <a:spcBef>
                <a:spcPts val="0"/>
              </a:spcBef>
              <a:spcAft>
                <a:spcPts val="0"/>
              </a:spcAft>
            </a:pPr>
            <a:endParaRPr lang="en-US" sz="1400" dirty="0">
              <a:latin typeface="Verdana" panose="020B0604030504040204" pitchFamily="34" charset="0"/>
              <a:ea typeface="Times New Roman" panose="02020603050405020304" pitchFamily="18" charset="0"/>
            </a:endParaRP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2200" b="1" dirty="0" err="1">
                <a:effectLst/>
                <a:latin typeface="Baskerville Old Face" panose="02020602080505020303" pitchFamily="18" charset="0"/>
                <a:ea typeface="Calibri" panose="020F0502020204030204" pitchFamily="34" charset="0"/>
                <a:cs typeface="Calibri" panose="020F0502020204030204" pitchFamily="34" charset="0"/>
              </a:rPr>
              <a:t>Resturants</a:t>
            </a:r>
            <a:r>
              <a:rPr lang="en-US" sz="2200" b="1" dirty="0">
                <a:effectLst/>
                <a:latin typeface="Baskerville Old Face" panose="02020602080505020303" pitchFamily="18" charset="0"/>
                <a:ea typeface="Calibri" panose="020F0502020204030204" pitchFamily="34" charset="0"/>
                <a:cs typeface="Calibri" panose="020F0502020204030204" pitchFamily="34" charset="0"/>
              </a:rPr>
              <a:t> of Taniti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cs typeface="Arial" panose="020B0604020202020204" pitchFamily="34" charset="0"/>
              </a:rPr>
              <a:t>Taniti currently has 10 restaurants: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Five serve mostly local fish and rice</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Three serve American-style meals</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400" dirty="0">
                <a:effectLst/>
                <a:latin typeface="Verdana" panose="020B0604030504040204" pitchFamily="34" charset="0"/>
                <a:ea typeface="Times New Roman" panose="02020603050405020304" pitchFamily="18" charset="0"/>
              </a:rPr>
              <a:t>Two serve Pan-Asian cuisine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7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7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7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1A826D3E-67C6-4AE9-806F-5639F4DFC67D}"/>
              </a:ext>
            </a:extLst>
          </p:cNvPr>
          <p:cNvGrpSpPr/>
          <p:nvPr/>
        </p:nvGrpSpPr>
        <p:grpSpPr>
          <a:xfrm>
            <a:off x="3911600" y="2382645"/>
            <a:ext cx="1866169" cy="6376671"/>
            <a:chOff x="3911600" y="2197829"/>
            <a:chExt cx="1866169" cy="6376671"/>
          </a:xfrm>
        </p:grpSpPr>
        <p:pic>
          <p:nvPicPr>
            <p:cNvPr id="1030" name="Picture 6" descr="last straw  resturant stock pictures, royalty-free photos &amp; images">
              <a:extLst>
                <a:ext uri="{FF2B5EF4-FFF2-40B4-BE49-F238E27FC236}">
                  <a16:creationId xmlns:a16="http://schemas.microsoft.com/office/drawing/2014/main" id="{0A6FF713-9B6E-4370-8F88-E25BFE5A6C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770" t="13939" r="33613" b="-13939"/>
            <a:stretch/>
          </p:blipFill>
          <p:spPr bwMode="auto">
            <a:xfrm>
              <a:off x="4051300" y="4688300"/>
              <a:ext cx="1726469"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890B0C-C120-47F4-9143-0CF2978064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468" r="9418" b="15592"/>
            <a:stretch/>
          </p:blipFill>
          <p:spPr bwMode="auto">
            <a:xfrm>
              <a:off x="3911600" y="2197829"/>
              <a:ext cx="1505523" cy="2725511"/>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6C4E3851-EA69-45C5-98CB-376BB1081ADB}"/>
              </a:ext>
            </a:extLst>
          </p:cNvPr>
          <p:cNvSpPr/>
          <p:nvPr/>
        </p:nvSpPr>
        <p:spPr>
          <a:xfrm>
            <a:off x="1177159" y="1280523"/>
            <a:ext cx="754294" cy="2319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hlinkClick r:id="rId4" action="ppaction://hlinksldjump"/>
            <a:extLst>
              <a:ext uri="{FF2B5EF4-FFF2-40B4-BE49-F238E27FC236}">
                <a16:creationId xmlns:a16="http://schemas.microsoft.com/office/drawing/2014/main" id="{13F42536-252C-46E4-821A-DD71CA1274A4}"/>
              </a:ext>
            </a:extLst>
          </p:cNvPr>
          <p:cNvSpPr/>
          <p:nvPr/>
        </p:nvSpPr>
        <p:spPr>
          <a:xfrm>
            <a:off x="1990207" y="1280523"/>
            <a:ext cx="758757" cy="2319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hlinkClick r:id="rId5" action="ppaction://hlinksldjump"/>
            <a:extLst>
              <a:ext uri="{FF2B5EF4-FFF2-40B4-BE49-F238E27FC236}">
                <a16:creationId xmlns:a16="http://schemas.microsoft.com/office/drawing/2014/main" id="{EDB76DA0-FF1C-4581-8DB9-26824F3B8894}"/>
              </a:ext>
            </a:extLst>
          </p:cNvPr>
          <p:cNvSpPr/>
          <p:nvPr/>
        </p:nvSpPr>
        <p:spPr>
          <a:xfrm>
            <a:off x="2814130" y="1274605"/>
            <a:ext cx="747882" cy="2379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hlinkClick r:id="rId6" action="ppaction://hlinksldjump"/>
            <a:extLst>
              <a:ext uri="{FF2B5EF4-FFF2-40B4-BE49-F238E27FC236}">
                <a16:creationId xmlns:a16="http://schemas.microsoft.com/office/drawing/2014/main" id="{CE24A83A-761D-4DB4-AEE4-F7D22B57CF7E}"/>
              </a:ext>
            </a:extLst>
          </p:cNvPr>
          <p:cNvSpPr/>
          <p:nvPr/>
        </p:nvSpPr>
        <p:spPr>
          <a:xfrm>
            <a:off x="3621740" y="1281141"/>
            <a:ext cx="2053661" cy="2248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hlinkClick r:id="rId7" action="ppaction://hlinksldjump"/>
            <a:extLst>
              <a:ext uri="{FF2B5EF4-FFF2-40B4-BE49-F238E27FC236}">
                <a16:creationId xmlns:a16="http://schemas.microsoft.com/office/drawing/2014/main" id="{D2D34791-41E4-4BAD-B1BF-84E8655AB73B}"/>
              </a:ext>
            </a:extLst>
          </p:cNvPr>
          <p:cNvSpPr/>
          <p:nvPr/>
        </p:nvSpPr>
        <p:spPr>
          <a:xfrm>
            <a:off x="116402" y="119751"/>
            <a:ext cx="2121513" cy="92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72AEA11-27E7-4465-B933-3170DCA6549E}"/>
              </a:ext>
            </a:extLst>
          </p:cNvPr>
          <p:cNvGrpSpPr/>
          <p:nvPr/>
        </p:nvGrpSpPr>
        <p:grpSpPr>
          <a:xfrm>
            <a:off x="184075" y="187794"/>
            <a:ext cx="6442267" cy="8842617"/>
            <a:chOff x="184075" y="187794"/>
            <a:chExt cx="6442267" cy="8842617"/>
          </a:xfrm>
        </p:grpSpPr>
        <p:grpSp>
          <p:nvGrpSpPr>
            <p:cNvPr id="46" name="Group 45">
              <a:extLst>
                <a:ext uri="{FF2B5EF4-FFF2-40B4-BE49-F238E27FC236}">
                  <a16:creationId xmlns:a16="http://schemas.microsoft.com/office/drawing/2014/main" id="{9CA5D6DF-5E27-426C-85F2-5AF3616CC798}"/>
                </a:ext>
              </a:extLst>
            </p:cNvPr>
            <p:cNvGrpSpPr/>
            <p:nvPr/>
          </p:nvGrpSpPr>
          <p:grpSpPr>
            <a:xfrm>
              <a:off x="184075" y="187794"/>
              <a:ext cx="2644850" cy="860552"/>
              <a:chOff x="-126667" y="-34826"/>
              <a:chExt cx="2796715" cy="793009"/>
            </a:xfrm>
          </p:grpSpPr>
          <p:sp>
            <p:nvSpPr>
              <p:cNvPr id="60" name="Text Box 25">
                <a:extLst>
                  <a:ext uri="{FF2B5EF4-FFF2-40B4-BE49-F238E27FC236}">
                    <a16:creationId xmlns:a16="http://schemas.microsoft.com/office/drawing/2014/main" id="{3EA3915B-ECA8-49F8-98C5-3A4CEFF3DD01}"/>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1" name="Graphic 24" descr="Tropical scene outline">
                <a:extLst>
                  <a:ext uri="{FF2B5EF4-FFF2-40B4-BE49-F238E27FC236}">
                    <a16:creationId xmlns:a16="http://schemas.microsoft.com/office/drawing/2014/main" id="{5F69F7A3-8080-4F71-90F2-61BA7B7992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667" y="-34826"/>
                <a:ext cx="793009" cy="793009"/>
              </a:xfrm>
              <a:prstGeom prst="rect">
                <a:avLst/>
              </a:prstGeom>
            </p:spPr>
          </p:pic>
        </p:grpSp>
        <p:cxnSp>
          <p:nvCxnSpPr>
            <p:cNvPr id="47" name="Straight Connector 46">
              <a:extLst>
                <a:ext uri="{FF2B5EF4-FFF2-40B4-BE49-F238E27FC236}">
                  <a16:creationId xmlns:a16="http://schemas.microsoft.com/office/drawing/2014/main" id="{C699EC80-C269-4C98-93E0-76AEB6A91F8E}"/>
                </a:ext>
              </a:extLst>
            </p:cNvPr>
            <p:cNvCxnSpPr>
              <a:cxnSpLocks/>
            </p:cNvCxnSpPr>
            <p:nvPr/>
          </p:nvCxnSpPr>
          <p:spPr>
            <a:xfrm>
              <a:off x="1080232" y="1703251"/>
              <a:ext cx="4697537" cy="3354"/>
            </a:xfrm>
            <a:prstGeom prst="line">
              <a:avLst/>
            </a:prstGeom>
            <a:noFill/>
            <a:ln w="19050" cap="flat" cmpd="sng" algn="ctr">
              <a:solidFill>
                <a:schemeClr val="tx1"/>
              </a:solidFill>
              <a:prstDash val="solid"/>
              <a:miter lim="800000"/>
            </a:ln>
            <a:effectLst/>
          </p:spPr>
        </p:cxnSp>
        <p:cxnSp>
          <p:nvCxnSpPr>
            <p:cNvPr id="48" name="Straight Connector 47">
              <a:extLst>
                <a:ext uri="{FF2B5EF4-FFF2-40B4-BE49-F238E27FC236}">
                  <a16:creationId xmlns:a16="http://schemas.microsoft.com/office/drawing/2014/main" id="{05AD012B-C0B4-4EE0-A6AB-694C6A1A41FE}"/>
                </a:ext>
              </a:extLst>
            </p:cNvPr>
            <p:cNvCxnSpPr>
              <a:cxnSpLocks/>
            </p:cNvCxnSpPr>
            <p:nvPr/>
          </p:nvCxnSpPr>
          <p:spPr>
            <a:xfrm>
              <a:off x="1080232" y="8765234"/>
              <a:ext cx="4697537" cy="3354"/>
            </a:xfrm>
            <a:prstGeom prst="line">
              <a:avLst/>
            </a:prstGeom>
            <a:noFill/>
            <a:ln w="19050" cap="flat" cmpd="sng" algn="ctr">
              <a:solidFill>
                <a:schemeClr val="tx1"/>
              </a:solidFill>
              <a:prstDash val="solid"/>
              <a:miter lim="800000"/>
            </a:ln>
            <a:effectLst/>
          </p:spPr>
        </p:cxnSp>
        <p:sp>
          <p:nvSpPr>
            <p:cNvPr id="49" name="Text Box 4">
              <a:extLst>
                <a:ext uri="{FF2B5EF4-FFF2-40B4-BE49-F238E27FC236}">
                  <a16:creationId xmlns:a16="http://schemas.microsoft.com/office/drawing/2014/main" id="{5DC93BEF-0078-4281-80C0-92E845597AE6}"/>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733CD4A2-C959-458A-BEEF-35FBD1668C3B}"/>
                </a:ext>
              </a:extLst>
            </p:cNvPr>
            <p:cNvGrpSpPr/>
            <p:nvPr/>
          </p:nvGrpSpPr>
          <p:grpSpPr>
            <a:xfrm>
              <a:off x="4394845" y="363044"/>
              <a:ext cx="2231497" cy="255026"/>
              <a:chOff x="4394845" y="363044"/>
              <a:chExt cx="2231497" cy="255026"/>
            </a:xfrm>
          </p:grpSpPr>
          <p:sp>
            <p:nvSpPr>
              <p:cNvPr id="58" name="Rectangle 57">
                <a:extLst>
                  <a:ext uri="{FF2B5EF4-FFF2-40B4-BE49-F238E27FC236}">
                    <a16:creationId xmlns:a16="http://schemas.microsoft.com/office/drawing/2014/main" id="{153C8F78-85E9-4A87-9F2A-40683C64CF9E}"/>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59" name="Rectangle 58">
                <a:extLst>
                  <a:ext uri="{FF2B5EF4-FFF2-40B4-BE49-F238E27FC236}">
                    <a16:creationId xmlns:a16="http://schemas.microsoft.com/office/drawing/2014/main" id="{A8A5A1E5-15BF-4799-93C3-3DEB30425CE4}"/>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51" name="Group 50">
              <a:extLst>
                <a:ext uri="{FF2B5EF4-FFF2-40B4-BE49-F238E27FC236}">
                  <a16:creationId xmlns:a16="http://schemas.microsoft.com/office/drawing/2014/main" id="{B69442AC-5FEE-445E-92A9-DFF4C88F855E}"/>
                </a:ext>
              </a:extLst>
            </p:cNvPr>
            <p:cNvGrpSpPr/>
            <p:nvPr/>
          </p:nvGrpSpPr>
          <p:grpSpPr>
            <a:xfrm>
              <a:off x="961943" y="1278167"/>
              <a:ext cx="5055078" cy="235348"/>
              <a:chOff x="1004887" y="1280523"/>
              <a:chExt cx="5055078" cy="235348"/>
            </a:xfrm>
          </p:grpSpPr>
          <p:grpSp>
            <p:nvGrpSpPr>
              <p:cNvPr id="52" name="Group 51">
                <a:extLst>
                  <a:ext uri="{FF2B5EF4-FFF2-40B4-BE49-F238E27FC236}">
                    <a16:creationId xmlns:a16="http://schemas.microsoft.com/office/drawing/2014/main" id="{88389502-DCA3-452F-9C19-D65FFA4AC996}"/>
                  </a:ext>
                </a:extLst>
              </p:cNvPr>
              <p:cNvGrpSpPr/>
              <p:nvPr/>
            </p:nvGrpSpPr>
            <p:grpSpPr>
              <a:xfrm>
                <a:off x="1004887" y="1280523"/>
                <a:ext cx="3537499" cy="235348"/>
                <a:chOff x="0" y="0"/>
                <a:chExt cx="7108203" cy="401955"/>
              </a:xfrm>
            </p:grpSpPr>
            <p:sp>
              <p:nvSpPr>
                <p:cNvPr id="54" name="Rectangle: Rounded Corners 53">
                  <a:extLst>
                    <a:ext uri="{FF2B5EF4-FFF2-40B4-BE49-F238E27FC236}">
                      <a16:creationId xmlns:a16="http://schemas.microsoft.com/office/drawing/2014/main" id="{60A9DDB8-6464-4ABA-B4FC-5E52DC6150F5}"/>
                    </a:ext>
                  </a:extLst>
                </p:cNvPr>
                <p:cNvSpPr/>
                <p:nvPr/>
              </p:nvSpPr>
              <p:spPr>
                <a:xfrm>
                  <a:off x="0" y="0"/>
                  <a:ext cx="1524635"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LODGING</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F68A36F-642C-49B4-980F-1A8BB4F14E40}"/>
                    </a:ext>
                  </a:extLst>
                </p:cNvPr>
                <p:cNvSpPr/>
                <p:nvPr/>
              </p:nvSpPr>
              <p:spPr>
                <a:xfrm>
                  <a:off x="1633728" y="0"/>
                  <a:ext cx="1524636"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FOOD</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E725EEB8-B0D7-4A53-9EA4-CABCB8798CC3}"/>
                    </a:ext>
                  </a:extLst>
                </p:cNvPr>
                <p:cNvSpPr/>
                <p:nvPr/>
              </p:nvSpPr>
              <p:spPr>
                <a:xfrm>
                  <a:off x="3267456"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FAQs</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A19A85E5-BA69-4184-805B-FF87905F941F}"/>
                    </a:ext>
                  </a:extLst>
                </p:cNvPr>
                <p:cNvSpPr/>
                <p:nvPr/>
              </p:nvSpPr>
              <p:spPr>
                <a:xfrm>
                  <a:off x="4901185" y="2"/>
                  <a:ext cx="2207018" cy="383062"/>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
                  </a: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ATTRACTIONS</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Rectangle: Rounded Corners 52">
                <a:extLst>
                  <a:ext uri="{FF2B5EF4-FFF2-40B4-BE49-F238E27FC236}">
                    <a16:creationId xmlns:a16="http://schemas.microsoft.com/office/drawing/2014/main" id="{F2ABDECC-8ADB-4310-8B20-0A134E59D9EA}"/>
                  </a:ext>
                </a:extLst>
              </p:cNvPr>
              <p:cNvSpPr/>
              <p:nvPr/>
            </p:nvSpPr>
            <p:spPr>
              <a:xfrm>
                <a:off x="4596678" y="1280523"/>
                <a:ext cx="1463287" cy="229653"/>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62" name="Group 61">
            <a:extLst>
              <a:ext uri="{FF2B5EF4-FFF2-40B4-BE49-F238E27FC236}">
                <a16:creationId xmlns:a16="http://schemas.microsoft.com/office/drawing/2014/main" id="{4B9583AA-CBD9-4F5C-BC8D-427965E96E2A}"/>
              </a:ext>
            </a:extLst>
          </p:cNvPr>
          <p:cNvGrpSpPr/>
          <p:nvPr/>
        </p:nvGrpSpPr>
        <p:grpSpPr>
          <a:xfrm>
            <a:off x="16304" y="24809"/>
            <a:ext cx="6000717" cy="1482757"/>
            <a:chOff x="16304" y="24809"/>
            <a:chExt cx="6000717" cy="1482757"/>
          </a:xfrm>
        </p:grpSpPr>
        <p:grpSp>
          <p:nvGrpSpPr>
            <p:cNvPr id="63" name="Group 62">
              <a:extLst>
                <a:ext uri="{FF2B5EF4-FFF2-40B4-BE49-F238E27FC236}">
                  <a16:creationId xmlns:a16="http://schemas.microsoft.com/office/drawing/2014/main" id="{5EC9F5B9-C957-4346-8854-AFDE5A4640E1}"/>
                </a:ext>
              </a:extLst>
            </p:cNvPr>
            <p:cNvGrpSpPr/>
            <p:nvPr/>
          </p:nvGrpSpPr>
          <p:grpSpPr>
            <a:xfrm>
              <a:off x="934023" y="1230352"/>
              <a:ext cx="5082998" cy="277214"/>
              <a:chOff x="966347" y="1246864"/>
              <a:chExt cx="5082998" cy="277214"/>
            </a:xfrm>
          </p:grpSpPr>
          <p:sp>
            <p:nvSpPr>
              <p:cNvPr id="65" name="Rectangle: Rounded Corners 64">
                <a:hlinkClick r:id="rId10" action="ppaction://hlinksldjump"/>
                <a:extLst>
                  <a:ext uri="{FF2B5EF4-FFF2-40B4-BE49-F238E27FC236}">
                    <a16:creationId xmlns:a16="http://schemas.microsoft.com/office/drawing/2014/main" id="{A7B34DC5-FAD2-4157-A729-BCC699BAEB5D}"/>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65">
                <a:hlinkClick r:id="rId4" action="ppaction://hlinksldjump"/>
                <a:extLst>
                  <a:ext uri="{FF2B5EF4-FFF2-40B4-BE49-F238E27FC236}">
                    <a16:creationId xmlns:a16="http://schemas.microsoft.com/office/drawing/2014/main" id="{E300483D-57E2-4D59-8928-1B93F36152A8}"/>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hlinkClick r:id="rId5" action="ppaction://hlinksldjump"/>
                <a:extLst>
                  <a:ext uri="{FF2B5EF4-FFF2-40B4-BE49-F238E27FC236}">
                    <a16:creationId xmlns:a16="http://schemas.microsoft.com/office/drawing/2014/main" id="{6BB8B539-8DD3-409D-AFF5-C46ABEA96F98}"/>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hlinkClick r:id="rId6" action="ppaction://hlinksldjump"/>
                <a:extLst>
                  <a:ext uri="{FF2B5EF4-FFF2-40B4-BE49-F238E27FC236}">
                    <a16:creationId xmlns:a16="http://schemas.microsoft.com/office/drawing/2014/main" id="{142FDAA9-E6D9-4F30-AE2D-32BCCC2114A1}"/>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hlinkClick r:id="rId11" action="ppaction://hlinksldjump"/>
                <a:extLst>
                  <a:ext uri="{FF2B5EF4-FFF2-40B4-BE49-F238E27FC236}">
                    <a16:creationId xmlns:a16="http://schemas.microsoft.com/office/drawing/2014/main" id="{98B22391-4FA0-485D-AFF1-DF3864F6DCB9}"/>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Rectangle: Rounded Corners 63">
              <a:hlinkClick r:id="rId7" action="ppaction://hlinksldjump"/>
              <a:extLst>
                <a:ext uri="{FF2B5EF4-FFF2-40B4-BE49-F238E27FC236}">
                  <a16:creationId xmlns:a16="http://schemas.microsoft.com/office/drawing/2014/main" id="{5A98B99A-430B-414A-A8AD-1B1D6C2191C5}"/>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5377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64D360-B568-49A5-A92C-52EE12E4EF1A}"/>
              </a:ext>
            </a:extLst>
          </p:cNvPr>
          <p:cNvSpPr txBox="1"/>
          <p:nvPr/>
        </p:nvSpPr>
        <p:spPr>
          <a:xfrm>
            <a:off x="1004886" y="2094856"/>
            <a:ext cx="4772883" cy="2142381"/>
          </a:xfrm>
          <a:prstGeom prst="rect">
            <a:avLst/>
          </a:prstGeom>
          <a:noFill/>
        </p:spPr>
        <p:txBody>
          <a:bodyPr wrap="square">
            <a:spAutoFit/>
          </a:bodyPr>
          <a:lstStyle/>
          <a:p>
            <a:pPr marL="0" marR="0" algn="ctr">
              <a:lnSpc>
                <a:spcPct val="107000"/>
              </a:lnSpc>
              <a:spcBef>
                <a:spcPts val="0"/>
              </a:spcBef>
              <a:spcAft>
                <a:spcPts val="0"/>
              </a:spcAft>
            </a:pPr>
            <a:r>
              <a:rPr lang="en-US" sz="2800" b="1" dirty="0">
                <a:effectLst/>
                <a:latin typeface="Baskerville Old Face" panose="02020602080505020303" pitchFamily="18" charset="0"/>
                <a:ea typeface="Calibri" panose="020F0502020204030204" pitchFamily="34" charset="0"/>
                <a:cs typeface="Calibri" panose="020F0502020204030204" pitchFamily="34" charset="0"/>
              </a:rPr>
              <a:t>Lodging of Taniti</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0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cs typeface="Arial" panose="020B0604020202020204" pitchFamily="34" charset="0"/>
              </a:rPr>
              <a:t>Taniti has a wide variety of lodging that ranges from an inexpensive hostel to one large, four-star resort. There are many small, family-owned hotels and a growing number of bed and breakfasts. All types of lodging are strictly regulated and regularly inspected by the </a:t>
            </a:r>
            <a:r>
              <a:rPr lang="en-US" sz="1400" dirty="0" err="1">
                <a:effectLst/>
                <a:latin typeface="Verdana" panose="020B0604030504040204" pitchFamily="34" charset="0"/>
                <a:ea typeface="Times New Roman" panose="02020603050405020304" pitchFamily="18" charset="0"/>
                <a:cs typeface="Arial" panose="020B0604020202020204" pitchFamily="34" charset="0"/>
              </a:rPr>
              <a:t>Tanitian</a:t>
            </a:r>
            <a:r>
              <a:rPr lang="en-US" sz="1400" dirty="0">
                <a:effectLst/>
                <a:latin typeface="Verdana" panose="020B0604030504040204" pitchFamily="34" charset="0"/>
                <a:ea typeface="Times New Roman" panose="02020603050405020304" pitchFamily="18" charset="0"/>
                <a:cs typeface="Arial" panose="020B0604020202020204" pitchFamily="34" charset="0"/>
              </a:rPr>
              <a:t> government.</a:t>
            </a:r>
            <a:endParaRPr lang="en-US" sz="1200" dirty="0">
              <a:effectLst/>
              <a:latin typeface="Times New Roman" panose="02020603050405020304" pitchFamily="18" charset="0"/>
              <a:ea typeface="Times New Roman" panose="02020603050405020304" pitchFamily="18" charset="0"/>
            </a:endParaRPr>
          </a:p>
        </p:txBody>
      </p:sp>
      <p:pic>
        <p:nvPicPr>
          <p:cNvPr id="2050" name="Picture 2" descr="Maldives, Masculine, City, Capital City">
            <a:extLst>
              <a:ext uri="{FF2B5EF4-FFF2-40B4-BE49-F238E27FC236}">
                <a16:creationId xmlns:a16="http://schemas.microsoft.com/office/drawing/2014/main" id="{83001C9A-A45F-4E46-A302-C55CDBD13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6" y="4625489"/>
            <a:ext cx="4848225" cy="32385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hlinkClick r:id="rId3" action="ppaction://hlinksldjump"/>
            <a:extLst>
              <a:ext uri="{FF2B5EF4-FFF2-40B4-BE49-F238E27FC236}">
                <a16:creationId xmlns:a16="http://schemas.microsoft.com/office/drawing/2014/main" id="{6F67F7D9-6E30-4485-83F4-CC18CB7C2CE8}"/>
              </a:ext>
            </a:extLst>
          </p:cNvPr>
          <p:cNvSpPr/>
          <p:nvPr/>
        </p:nvSpPr>
        <p:spPr>
          <a:xfrm>
            <a:off x="3625111" y="1287269"/>
            <a:ext cx="2055727" cy="2286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hlinkClick r:id="rId4" action="ppaction://hlinksldjump"/>
            <a:extLst>
              <a:ext uri="{FF2B5EF4-FFF2-40B4-BE49-F238E27FC236}">
                <a16:creationId xmlns:a16="http://schemas.microsoft.com/office/drawing/2014/main" id="{40639421-F326-4FD1-AAAD-E8F7AE59F78A}"/>
              </a:ext>
            </a:extLst>
          </p:cNvPr>
          <p:cNvSpPr/>
          <p:nvPr/>
        </p:nvSpPr>
        <p:spPr>
          <a:xfrm>
            <a:off x="2812064" y="1295456"/>
            <a:ext cx="749948" cy="2286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hlinkClick r:id="rId5" action="ppaction://hlinksldjump"/>
            <a:extLst>
              <a:ext uri="{FF2B5EF4-FFF2-40B4-BE49-F238E27FC236}">
                <a16:creationId xmlns:a16="http://schemas.microsoft.com/office/drawing/2014/main" id="{6DD51463-153E-42DE-97BF-10FE41FCD39E}"/>
              </a:ext>
            </a:extLst>
          </p:cNvPr>
          <p:cNvSpPr/>
          <p:nvPr/>
        </p:nvSpPr>
        <p:spPr>
          <a:xfrm>
            <a:off x="1994611" y="1287269"/>
            <a:ext cx="749948" cy="2286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hlinkClick r:id="rId6" action="ppaction://hlinksldjump"/>
            <a:extLst>
              <a:ext uri="{FF2B5EF4-FFF2-40B4-BE49-F238E27FC236}">
                <a16:creationId xmlns:a16="http://schemas.microsoft.com/office/drawing/2014/main" id="{04C14950-A045-42A5-B40A-01E97512DF7E}"/>
              </a:ext>
            </a:extLst>
          </p:cNvPr>
          <p:cNvSpPr/>
          <p:nvPr/>
        </p:nvSpPr>
        <p:spPr>
          <a:xfrm>
            <a:off x="1168830" y="1287269"/>
            <a:ext cx="749948" cy="2286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hlinkClick r:id="rId7" action="ppaction://hlinksldjump"/>
            <a:extLst>
              <a:ext uri="{FF2B5EF4-FFF2-40B4-BE49-F238E27FC236}">
                <a16:creationId xmlns:a16="http://schemas.microsoft.com/office/drawing/2014/main" id="{B7C0CC03-356C-4748-A175-7F0F65981E2B}"/>
              </a:ext>
            </a:extLst>
          </p:cNvPr>
          <p:cNvSpPr/>
          <p:nvPr/>
        </p:nvSpPr>
        <p:spPr>
          <a:xfrm>
            <a:off x="93785" y="123092"/>
            <a:ext cx="2121513" cy="92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B6CA0E89-A732-4B8E-BDEE-DB4A0AE97CE2}"/>
              </a:ext>
            </a:extLst>
          </p:cNvPr>
          <p:cNvGrpSpPr/>
          <p:nvPr/>
        </p:nvGrpSpPr>
        <p:grpSpPr>
          <a:xfrm>
            <a:off x="184075" y="187794"/>
            <a:ext cx="6442267" cy="8842617"/>
            <a:chOff x="184075" y="187794"/>
            <a:chExt cx="6442267" cy="8842617"/>
          </a:xfrm>
        </p:grpSpPr>
        <p:grpSp>
          <p:nvGrpSpPr>
            <p:cNvPr id="43" name="Group 42">
              <a:extLst>
                <a:ext uri="{FF2B5EF4-FFF2-40B4-BE49-F238E27FC236}">
                  <a16:creationId xmlns:a16="http://schemas.microsoft.com/office/drawing/2014/main" id="{6DEB6710-98E1-4F2E-97C8-73C2A5E80A60}"/>
                </a:ext>
              </a:extLst>
            </p:cNvPr>
            <p:cNvGrpSpPr/>
            <p:nvPr/>
          </p:nvGrpSpPr>
          <p:grpSpPr>
            <a:xfrm>
              <a:off x="184075" y="187794"/>
              <a:ext cx="2644850" cy="860552"/>
              <a:chOff x="-126667" y="-34826"/>
              <a:chExt cx="2796715" cy="793009"/>
            </a:xfrm>
          </p:grpSpPr>
          <p:sp>
            <p:nvSpPr>
              <p:cNvPr id="57" name="Text Box 25">
                <a:extLst>
                  <a:ext uri="{FF2B5EF4-FFF2-40B4-BE49-F238E27FC236}">
                    <a16:creationId xmlns:a16="http://schemas.microsoft.com/office/drawing/2014/main" id="{4B4E24D7-3DB0-4C0F-86B0-FB739644D3D1}"/>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8" name="Graphic 24" descr="Tropical scene outline">
                <a:extLst>
                  <a:ext uri="{FF2B5EF4-FFF2-40B4-BE49-F238E27FC236}">
                    <a16:creationId xmlns:a16="http://schemas.microsoft.com/office/drawing/2014/main" id="{70522E5A-0599-4ACE-A6A9-DC3B0D9B8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6667" y="-34826"/>
                <a:ext cx="793009" cy="793009"/>
              </a:xfrm>
              <a:prstGeom prst="rect">
                <a:avLst/>
              </a:prstGeom>
            </p:spPr>
          </p:pic>
        </p:grpSp>
        <p:cxnSp>
          <p:nvCxnSpPr>
            <p:cNvPr id="44" name="Straight Connector 43">
              <a:extLst>
                <a:ext uri="{FF2B5EF4-FFF2-40B4-BE49-F238E27FC236}">
                  <a16:creationId xmlns:a16="http://schemas.microsoft.com/office/drawing/2014/main" id="{425E5444-F652-489C-A6A1-AB8A64A059B7}"/>
                </a:ext>
              </a:extLst>
            </p:cNvPr>
            <p:cNvCxnSpPr>
              <a:cxnSpLocks/>
            </p:cNvCxnSpPr>
            <p:nvPr/>
          </p:nvCxnSpPr>
          <p:spPr>
            <a:xfrm>
              <a:off x="1080232" y="1703251"/>
              <a:ext cx="4697537" cy="3354"/>
            </a:xfrm>
            <a:prstGeom prst="line">
              <a:avLst/>
            </a:prstGeom>
            <a:noFill/>
            <a:ln w="19050" cap="flat" cmpd="sng" algn="ctr">
              <a:solidFill>
                <a:schemeClr val="tx1"/>
              </a:solidFill>
              <a:prstDash val="solid"/>
              <a:miter lim="800000"/>
            </a:ln>
            <a:effectLst/>
          </p:spPr>
        </p:cxnSp>
        <p:cxnSp>
          <p:nvCxnSpPr>
            <p:cNvPr id="45" name="Straight Connector 44">
              <a:extLst>
                <a:ext uri="{FF2B5EF4-FFF2-40B4-BE49-F238E27FC236}">
                  <a16:creationId xmlns:a16="http://schemas.microsoft.com/office/drawing/2014/main" id="{CDF2CAD4-6223-4828-964A-2EC13500F135}"/>
                </a:ext>
              </a:extLst>
            </p:cNvPr>
            <p:cNvCxnSpPr>
              <a:cxnSpLocks/>
            </p:cNvCxnSpPr>
            <p:nvPr/>
          </p:nvCxnSpPr>
          <p:spPr>
            <a:xfrm>
              <a:off x="1080232" y="8765234"/>
              <a:ext cx="4697537" cy="3354"/>
            </a:xfrm>
            <a:prstGeom prst="line">
              <a:avLst/>
            </a:prstGeom>
            <a:noFill/>
            <a:ln w="19050" cap="flat" cmpd="sng" algn="ctr">
              <a:solidFill>
                <a:schemeClr val="tx1"/>
              </a:solidFill>
              <a:prstDash val="solid"/>
              <a:miter lim="800000"/>
            </a:ln>
            <a:effectLst/>
          </p:spPr>
        </p:cxnSp>
        <p:sp>
          <p:nvSpPr>
            <p:cNvPr id="46" name="Text Box 4">
              <a:extLst>
                <a:ext uri="{FF2B5EF4-FFF2-40B4-BE49-F238E27FC236}">
                  <a16:creationId xmlns:a16="http://schemas.microsoft.com/office/drawing/2014/main" id="{4317D471-A989-40ED-943B-A6AC39FF1884}"/>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0CBA5D99-4AA2-4BE6-A5F1-0B6498DA8151}"/>
                </a:ext>
              </a:extLst>
            </p:cNvPr>
            <p:cNvGrpSpPr/>
            <p:nvPr/>
          </p:nvGrpSpPr>
          <p:grpSpPr>
            <a:xfrm>
              <a:off x="4394845" y="363044"/>
              <a:ext cx="2231497" cy="255026"/>
              <a:chOff x="4394845" y="363044"/>
              <a:chExt cx="2231497" cy="255026"/>
            </a:xfrm>
          </p:grpSpPr>
          <p:sp>
            <p:nvSpPr>
              <p:cNvPr id="55" name="Rectangle 54">
                <a:extLst>
                  <a:ext uri="{FF2B5EF4-FFF2-40B4-BE49-F238E27FC236}">
                    <a16:creationId xmlns:a16="http://schemas.microsoft.com/office/drawing/2014/main" id="{7406325B-264D-499E-8573-4BCEA0FE2AF1}"/>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56" name="Rectangle 55">
                <a:extLst>
                  <a:ext uri="{FF2B5EF4-FFF2-40B4-BE49-F238E27FC236}">
                    <a16:creationId xmlns:a16="http://schemas.microsoft.com/office/drawing/2014/main" id="{802CEC07-531D-46EE-A309-299F48EEA7B9}"/>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48" name="Group 47">
              <a:extLst>
                <a:ext uri="{FF2B5EF4-FFF2-40B4-BE49-F238E27FC236}">
                  <a16:creationId xmlns:a16="http://schemas.microsoft.com/office/drawing/2014/main" id="{35427F90-4091-46CB-89F6-426397118879}"/>
                </a:ext>
              </a:extLst>
            </p:cNvPr>
            <p:cNvGrpSpPr/>
            <p:nvPr/>
          </p:nvGrpSpPr>
          <p:grpSpPr>
            <a:xfrm>
              <a:off x="961943" y="1278167"/>
              <a:ext cx="5055078" cy="235348"/>
              <a:chOff x="1004887" y="1280523"/>
              <a:chExt cx="5055078" cy="235348"/>
            </a:xfrm>
          </p:grpSpPr>
          <p:grpSp>
            <p:nvGrpSpPr>
              <p:cNvPr id="49" name="Group 48">
                <a:extLst>
                  <a:ext uri="{FF2B5EF4-FFF2-40B4-BE49-F238E27FC236}">
                    <a16:creationId xmlns:a16="http://schemas.microsoft.com/office/drawing/2014/main" id="{DA22AD20-5B5C-4F08-A1C7-FDAA0C2BA87C}"/>
                  </a:ext>
                </a:extLst>
              </p:cNvPr>
              <p:cNvGrpSpPr/>
              <p:nvPr/>
            </p:nvGrpSpPr>
            <p:grpSpPr>
              <a:xfrm>
                <a:off x="1004887" y="1280523"/>
                <a:ext cx="3537499" cy="235348"/>
                <a:chOff x="0" y="0"/>
                <a:chExt cx="7108203" cy="401955"/>
              </a:xfrm>
            </p:grpSpPr>
            <p:sp>
              <p:nvSpPr>
                <p:cNvPr id="51" name="Rectangle: Rounded Corners 50">
                  <a:extLst>
                    <a:ext uri="{FF2B5EF4-FFF2-40B4-BE49-F238E27FC236}">
                      <a16:creationId xmlns:a16="http://schemas.microsoft.com/office/drawing/2014/main" id="{3768C873-28E0-42CA-BA9E-73C8C0A95458}"/>
                    </a:ext>
                  </a:extLst>
                </p:cNvPr>
                <p:cNvSpPr/>
                <p:nvPr/>
              </p:nvSpPr>
              <p:spPr>
                <a:xfrm>
                  <a:off x="0" y="0"/>
                  <a:ext cx="1524635"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LODGING</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52" name="Rectangle: Rounded Corners 51">
                  <a:extLst>
                    <a:ext uri="{FF2B5EF4-FFF2-40B4-BE49-F238E27FC236}">
                      <a16:creationId xmlns:a16="http://schemas.microsoft.com/office/drawing/2014/main" id="{3C099BDB-04B5-4668-A9DE-0F498CE733B0}"/>
                    </a:ext>
                  </a:extLst>
                </p:cNvPr>
                <p:cNvSpPr/>
                <p:nvPr/>
              </p:nvSpPr>
              <p:spPr>
                <a:xfrm>
                  <a:off x="1633728"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FOOD</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3" name="Rectangle: Rounded Corners 52">
                  <a:extLst>
                    <a:ext uri="{FF2B5EF4-FFF2-40B4-BE49-F238E27FC236}">
                      <a16:creationId xmlns:a16="http://schemas.microsoft.com/office/drawing/2014/main" id="{94E514EC-F544-4BF2-977A-24D83996424B}"/>
                    </a:ext>
                  </a:extLst>
                </p:cNvPr>
                <p:cNvSpPr/>
                <p:nvPr/>
              </p:nvSpPr>
              <p:spPr>
                <a:xfrm>
                  <a:off x="3267456"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FAQs</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1030673D-7FE3-4206-8917-8731DD7188EC}"/>
                    </a:ext>
                  </a:extLst>
                </p:cNvPr>
                <p:cNvSpPr/>
                <p:nvPr/>
              </p:nvSpPr>
              <p:spPr>
                <a:xfrm>
                  <a:off x="4901185" y="2"/>
                  <a:ext cx="2207018" cy="383062"/>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
                  </a: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ATTRACTIONS</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50" name="Rectangle: Rounded Corners 49">
                <a:extLst>
                  <a:ext uri="{FF2B5EF4-FFF2-40B4-BE49-F238E27FC236}">
                    <a16:creationId xmlns:a16="http://schemas.microsoft.com/office/drawing/2014/main" id="{47A80D30-2AB8-4892-8AC4-C42F6365DF30}"/>
                  </a:ext>
                </a:extLst>
              </p:cNvPr>
              <p:cNvSpPr/>
              <p:nvPr/>
            </p:nvSpPr>
            <p:spPr>
              <a:xfrm>
                <a:off x="4596678" y="1280523"/>
                <a:ext cx="1463287" cy="229653"/>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59" name="Group 58">
            <a:extLst>
              <a:ext uri="{FF2B5EF4-FFF2-40B4-BE49-F238E27FC236}">
                <a16:creationId xmlns:a16="http://schemas.microsoft.com/office/drawing/2014/main" id="{92EDA899-F82B-4E01-9108-9169DFBAFEAC}"/>
              </a:ext>
            </a:extLst>
          </p:cNvPr>
          <p:cNvGrpSpPr/>
          <p:nvPr/>
        </p:nvGrpSpPr>
        <p:grpSpPr>
          <a:xfrm>
            <a:off x="16304" y="24809"/>
            <a:ext cx="6000717" cy="1482757"/>
            <a:chOff x="16304" y="24809"/>
            <a:chExt cx="6000717" cy="1482757"/>
          </a:xfrm>
        </p:grpSpPr>
        <p:grpSp>
          <p:nvGrpSpPr>
            <p:cNvPr id="60" name="Group 59">
              <a:extLst>
                <a:ext uri="{FF2B5EF4-FFF2-40B4-BE49-F238E27FC236}">
                  <a16:creationId xmlns:a16="http://schemas.microsoft.com/office/drawing/2014/main" id="{FD7315A7-4575-49F4-9802-9B8FE8742CD0}"/>
                </a:ext>
              </a:extLst>
            </p:cNvPr>
            <p:cNvGrpSpPr/>
            <p:nvPr/>
          </p:nvGrpSpPr>
          <p:grpSpPr>
            <a:xfrm>
              <a:off x="934023" y="1230352"/>
              <a:ext cx="5082998" cy="277214"/>
              <a:chOff x="966347" y="1246864"/>
              <a:chExt cx="5082998" cy="277214"/>
            </a:xfrm>
          </p:grpSpPr>
          <p:sp>
            <p:nvSpPr>
              <p:cNvPr id="62" name="Rectangle: Rounded Corners 61">
                <a:hlinkClick r:id="rId6" action="ppaction://hlinksldjump"/>
                <a:extLst>
                  <a:ext uri="{FF2B5EF4-FFF2-40B4-BE49-F238E27FC236}">
                    <a16:creationId xmlns:a16="http://schemas.microsoft.com/office/drawing/2014/main" id="{9D5265D5-E92F-4D31-8B27-F1C1ADFA7FFA}"/>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hlinkClick r:id="rId5" action="ppaction://hlinksldjump"/>
                <a:extLst>
                  <a:ext uri="{FF2B5EF4-FFF2-40B4-BE49-F238E27FC236}">
                    <a16:creationId xmlns:a16="http://schemas.microsoft.com/office/drawing/2014/main" id="{CD8D7DFF-0B7C-4B18-8A1E-2A63A9E8945A}"/>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hlinkClick r:id="rId4" action="ppaction://hlinksldjump"/>
                <a:extLst>
                  <a:ext uri="{FF2B5EF4-FFF2-40B4-BE49-F238E27FC236}">
                    <a16:creationId xmlns:a16="http://schemas.microsoft.com/office/drawing/2014/main" id="{16A9D5A7-86BD-4950-94E4-8A1AE2BD3E72}"/>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hlinkClick r:id="rId3" action="ppaction://hlinksldjump"/>
                <a:extLst>
                  <a:ext uri="{FF2B5EF4-FFF2-40B4-BE49-F238E27FC236}">
                    <a16:creationId xmlns:a16="http://schemas.microsoft.com/office/drawing/2014/main" id="{05BBC861-DA05-4B26-81CA-74E34BB82498}"/>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65">
                <a:hlinkClick r:id="rId10" action="ppaction://hlinksldjump"/>
                <a:extLst>
                  <a:ext uri="{FF2B5EF4-FFF2-40B4-BE49-F238E27FC236}">
                    <a16:creationId xmlns:a16="http://schemas.microsoft.com/office/drawing/2014/main" id="{2321D35B-ED8C-4A88-A2AD-BE1773400A30}"/>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Rectangle: Rounded Corners 60">
              <a:hlinkClick r:id="rId7" action="ppaction://hlinksldjump"/>
              <a:extLst>
                <a:ext uri="{FF2B5EF4-FFF2-40B4-BE49-F238E27FC236}">
                  <a16:creationId xmlns:a16="http://schemas.microsoft.com/office/drawing/2014/main" id="{0ACAFDD0-EDA3-4325-842B-60DF4578B753}"/>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9891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top view of a volcano erupting">
            <a:extLst>
              <a:ext uri="{FF2B5EF4-FFF2-40B4-BE49-F238E27FC236}">
                <a16:creationId xmlns:a16="http://schemas.microsoft.com/office/drawing/2014/main" id="{5BF638BE-7698-49B4-9949-8427F51A0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503" y="5789053"/>
            <a:ext cx="2102213" cy="2797377"/>
          </a:xfrm>
          <a:prstGeom prst="rect">
            <a:avLst/>
          </a:prstGeom>
        </p:spPr>
      </p:pic>
      <p:sp>
        <p:nvSpPr>
          <p:cNvPr id="2" name="Text Box 2">
            <a:extLst>
              <a:ext uri="{FF2B5EF4-FFF2-40B4-BE49-F238E27FC236}">
                <a16:creationId xmlns:a16="http://schemas.microsoft.com/office/drawing/2014/main" id="{1A9C5AF7-0772-439F-8C83-AA882DA295ED}"/>
              </a:ext>
            </a:extLst>
          </p:cNvPr>
          <p:cNvSpPr txBox="1">
            <a:spLocks noChangeArrowheads="1"/>
          </p:cNvSpPr>
          <p:nvPr/>
        </p:nvSpPr>
        <p:spPr bwMode="auto">
          <a:xfrm>
            <a:off x="2690210" y="1757933"/>
            <a:ext cx="3087558" cy="279146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pPr>
            <a:r>
              <a:rPr lang="en-US" sz="2200" b="1" dirty="0">
                <a:effectLst/>
                <a:latin typeface="Baskerville Old Face" panose="02020602080505020303" pitchFamily="18" charset="0"/>
                <a:ea typeface="Calibri" panose="020F0502020204030204" pitchFamily="34" charset="0"/>
                <a:cs typeface="Calibri" panose="020F0502020204030204" pitchFamily="34" charset="0"/>
              </a:rPr>
              <a:t>Entertainment in Taniti</a:t>
            </a:r>
          </a:p>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cs typeface="Arial" panose="020B0604020202020204" pitchFamily="34" charset="0"/>
              </a:rPr>
              <a:t>Most people visit Taniti to enjoy the beaches, explore the rainforest, and to visit the volcano. However, there are other things to do, including visiting a local history museum, going on chartered fishing tours, snorkeling, zip-lining in the rainforest, visiting several pubs, including a microbrewery, dancing at a new dance club, seeing a movie, taking helicopter rides, playing at an arcade, visiting art galleries, and bowling. Also, a nine-hole golf course should be operational by next year. Many of these activities are located in </a:t>
            </a:r>
            <a:r>
              <a:rPr lang="en-US" sz="1200" dirty="0" err="1">
                <a:effectLst/>
                <a:latin typeface="Verdana" panose="020B0604030504040204" pitchFamily="34" charset="0"/>
                <a:ea typeface="Times New Roman" panose="02020603050405020304" pitchFamily="18" charset="0"/>
                <a:cs typeface="Arial" panose="020B0604020202020204" pitchFamily="34" charset="0"/>
              </a:rPr>
              <a:t>Merriton</a:t>
            </a:r>
            <a:r>
              <a:rPr lang="en-US" sz="1200" dirty="0">
                <a:effectLst/>
                <a:latin typeface="Verdana" panose="020B0604030504040204" pitchFamily="34" charset="0"/>
                <a:ea typeface="Times New Roman" panose="02020603050405020304" pitchFamily="18" charset="0"/>
                <a:cs typeface="Arial" panose="020B0604020202020204" pitchFamily="34" charset="0"/>
              </a:rPr>
              <a:t> Landing, which is a rapidly developing area on the north side of Yellow Leaf Bay.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7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7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7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Box 224">
            <a:extLst>
              <a:ext uri="{FF2B5EF4-FFF2-40B4-BE49-F238E27FC236}">
                <a16:creationId xmlns:a16="http://schemas.microsoft.com/office/drawing/2014/main" id="{90175BBB-1105-4A2C-8633-DB7A5CCBC8FF}"/>
              </a:ext>
            </a:extLst>
          </p:cNvPr>
          <p:cNvSpPr txBox="1"/>
          <p:nvPr/>
        </p:nvSpPr>
        <p:spPr>
          <a:xfrm>
            <a:off x="1080232" y="5839666"/>
            <a:ext cx="2481780" cy="3002669"/>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Baskerville Old Face" panose="02020602080505020303" pitchFamily="18" charset="0"/>
                <a:ea typeface="Calibri" panose="020F0502020204030204" pitchFamily="34" charset="0"/>
                <a:cs typeface="Calibri" panose="020F0502020204030204" pitchFamily="34" charset="0"/>
              </a:rPr>
              <a:t>Sightseeing in Taniti</a:t>
            </a:r>
          </a:p>
          <a:p>
            <a:pPr marL="0" marR="0" lvl="0" indent="0" defTabSz="914400" eaLnBrk="1" fontAlgn="auto" latinLnBrk="0" hangingPunct="1">
              <a:lnSpc>
                <a:spcPct val="107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Most tourists spend most of their time in Taniti City, which boasts native architecture and nearby white, sandy beaches that encircle Yellow Leaf Bay. Other popular activities include boat or bus tours of the island, hikes in the rainforest, or visits to </a:t>
            </a:r>
            <a:r>
              <a:rPr kumimoji="0" lang="en-US" sz="1200" b="0" i="0" u="none" strike="noStrike" kern="0" cap="none" spc="0" normalizeH="0" baseline="0" noProof="0" dirty="0" err="1">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Taniti’s</a:t>
            </a:r>
            <a:r>
              <a:rPr kumimoji="0" lang="en-US" sz="1200" b="0" i="0" u="none" strike="noStrike" kern="0" cap="none" spc="0" normalizeH="0" baseline="0" noProof="0" dirty="0">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 active volcano.</a:t>
            </a: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Verdana" panose="020B0604030504040204" pitchFamily="34" charset="0"/>
              <a:ea typeface="Times New Roman" panose="02020603050405020304" pitchFamily="18"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7" name="Picture 16" descr="Tropical sea and rocks">
            <a:extLst>
              <a:ext uri="{FF2B5EF4-FFF2-40B4-BE49-F238E27FC236}">
                <a16:creationId xmlns:a16="http://schemas.microsoft.com/office/drawing/2014/main" id="{DC488AE6-0DA1-4A1C-BAC0-70AE95195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503" y="5794971"/>
            <a:ext cx="2095265" cy="2791459"/>
          </a:xfrm>
          <a:prstGeom prst="rect">
            <a:avLst/>
          </a:prstGeom>
        </p:spPr>
      </p:pic>
      <p:pic>
        <p:nvPicPr>
          <p:cNvPr id="21" name="Picture 20">
            <a:extLst>
              <a:ext uri="{FF2B5EF4-FFF2-40B4-BE49-F238E27FC236}">
                <a16:creationId xmlns:a16="http://schemas.microsoft.com/office/drawing/2014/main" id="{4084F1F1-99A3-437E-A4A9-502A978E22CF}"/>
              </a:ext>
            </a:extLst>
          </p:cNvPr>
          <p:cNvPicPr>
            <a:picLocks noChangeAspect="1"/>
          </p:cNvPicPr>
          <p:nvPr/>
        </p:nvPicPr>
        <p:blipFill rotWithShape="1">
          <a:blip r:embed="rId4"/>
          <a:srcRect l="30972" t="1262" r="42901" b="-2148"/>
          <a:stretch/>
        </p:blipFill>
        <p:spPr>
          <a:xfrm>
            <a:off x="1080231" y="1843134"/>
            <a:ext cx="1510569" cy="3888577"/>
          </a:xfrm>
          <a:prstGeom prst="rect">
            <a:avLst/>
          </a:prstGeom>
        </p:spPr>
      </p:pic>
      <p:sp>
        <p:nvSpPr>
          <p:cNvPr id="44" name="Rectangle 43">
            <a:hlinkClick r:id="rId5" action="ppaction://hlinksldjump"/>
            <a:extLst>
              <a:ext uri="{FF2B5EF4-FFF2-40B4-BE49-F238E27FC236}">
                <a16:creationId xmlns:a16="http://schemas.microsoft.com/office/drawing/2014/main" id="{FE3F2BB4-7635-4ECB-8815-0ACD8B7040AD}"/>
              </a:ext>
            </a:extLst>
          </p:cNvPr>
          <p:cNvSpPr/>
          <p:nvPr/>
        </p:nvSpPr>
        <p:spPr>
          <a:xfrm>
            <a:off x="184075" y="140026"/>
            <a:ext cx="2121513" cy="92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F9735D09-00F3-4FB6-A28D-EBCCFC71842A}"/>
              </a:ext>
            </a:extLst>
          </p:cNvPr>
          <p:cNvGrpSpPr/>
          <p:nvPr/>
        </p:nvGrpSpPr>
        <p:grpSpPr>
          <a:xfrm>
            <a:off x="184075" y="187794"/>
            <a:ext cx="6442267" cy="8842617"/>
            <a:chOff x="184075" y="187794"/>
            <a:chExt cx="6442267" cy="8842617"/>
          </a:xfrm>
        </p:grpSpPr>
        <p:grpSp>
          <p:nvGrpSpPr>
            <p:cNvPr id="76" name="Group 75">
              <a:extLst>
                <a:ext uri="{FF2B5EF4-FFF2-40B4-BE49-F238E27FC236}">
                  <a16:creationId xmlns:a16="http://schemas.microsoft.com/office/drawing/2014/main" id="{3229485E-338F-4B1D-854F-EBF40F37BE9F}"/>
                </a:ext>
              </a:extLst>
            </p:cNvPr>
            <p:cNvGrpSpPr/>
            <p:nvPr/>
          </p:nvGrpSpPr>
          <p:grpSpPr>
            <a:xfrm>
              <a:off x="184075" y="187794"/>
              <a:ext cx="2644850" cy="860552"/>
              <a:chOff x="-126667" y="-34826"/>
              <a:chExt cx="2796715" cy="793009"/>
            </a:xfrm>
          </p:grpSpPr>
          <p:sp>
            <p:nvSpPr>
              <p:cNvPr id="90" name="Text Box 25">
                <a:extLst>
                  <a:ext uri="{FF2B5EF4-FFF2-40B4-BE49-F238E27FC236}">
                    <a16:creationId xmlns:a16="http://schemas.microsoft.com/office/drawing/2014/main" id="{7280A98E-95E8-4E80-94CB-D7F8CA1E25B4}"/>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1" name="Graphic 24" descr="Tropical scene outline">
                <a:extLst>
                  <a:ext uri="{FF2B5EF4-FFF2-40B4-BE49-F238E27FC236}">
                    <a16:creationId xmlns:a16="http://schemas.microsoft.com/office/drawing/2014/main" id="{93EDE7B7-0DEF-4FBB-BD23-B5262DC977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667" y="-34826"/>
                <a:ext cx="793009" cy="793009"/>
              </a:xfrm>
              <a:prstGeom prst="rect">
                <a:avLst/>
              </a:prstGeom>
            </p:spPr>
          </p:pic>
        </p:grpSp>
        <p:cxnSp>
          <p:nvCxnSpPr>
            <p:cNvPr id="77" name="Straight Connector 76">
              <a:extLst>
                <a:ext uri="{FF2B5EF4-FFF2-40B4-BE49-F238E27FC236}">
                  <a16:creationId xmlns:a16="http://schemas.microsoft.com/office/drawing/2014/main" id="{47BFBE51-5AE6-4A79-ACBD-70DE6A1D80BD}"/>
                </a:ext>
              </a:extLst>
            </p:cNvPr>
            <p:cNvCxnSpPr>
              <a:cxnSpLocks/>
            </p:cNvCxnSpPr>
            <p:nvPr/>
          </p:nvCxnSpPr>
          <p:spPr>
            <a:xfrm>
              <a:off x="1080232" y="1703251"/>
              <a:ext cx="4697537" cy="3354"/>
            </a:xfrm>
            <a:prstGeom prst="line">
              <a:avLst/>
            </a:prstGeom>
            <a:noFill/>
            <a:ln w="19050" cap="flat" cmpd="sng" algn="ctr">
              <a:solidFill>
                <a:schemeClr val="tx1"/>
              </a:solidFill>
              <a:prstDash val="solid"/>
              <a:miter lim="800000"/>
            </a:ln>
            <a:effectLst/>
          </p:spPr>
        </p:cxnSp>
        <p:cxnSp>
          <p:nvCxnSpPr>
            <p:cNvPr id="78" name="Straight Connector 77">
              <a:extLst>
                <a:ext uri="{FF2B5EF4-FFF2-40B4-BE49-F238E27FC236}">
                  <a16:creationId xmlns:a16="http://schemas.microsoft.com/office/drawing/2014/main" id="{B5B37CE6-960C-4025-9ACD-A598B15065C4}"/>
                </a:ext>
              </a:extLst>
            </p:cNvPr>
            <p:cNvCxnSpPr>
              <a:cxnSpLocks/>
            </p:cNvCxnSpPr>
            <p:nvPr/>
          </p:nvCxnSpPr>
          <p:spPr>
            <a:xfrm>
              <a:off x="1080232" y="8765234"/>
              <a:ext cx="4697537" cy="3354"/>
            </a:xfrm>
            <a:prstGeom prst="line">
              <a:avLst/>
            </a:prstGeom>
            <a:noFill/>
            <a:ln w="19050" cap="flat" cmpd="sng" algn="ctr">
              <a:solidFill>
                <a:schemeClr val="tx1"/>
              </a:solidFill>
              <a:prstDash val="solid"/>
              <a:miter lim="800000"/>
            </a:ln>
            <a:effectLst/>
          </p:spPr>
        </p:cxnSp>
        <p:sp>
          <p:nvSpPr>
            <p:cNvPr id="79" name="Text Box 4">
              <a:extLst>
                <a:ext uri="{FF2B5EF4-FFF2-40B4-BE49-F238E27FC236}">
                  <a16:creationId xmlns:a16="http://schemas.microsoft.com/office/drawing/2014/main" id="{4F8E8FF5-AC0A-4A48-A5AC-E7C12CB55649}"/>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0" name="Group 79">
              <a:extLst>
                <a:ext uri="{FF2B5EF4-FFF2-40B4-BE49-F238E27FC236}">
                  <a16:creationId xmlns:a16="http://schemas.microsoft.com/office/drawing/2014/main" id="{6172CEEB-FB2B-4A46-BDE3-BB32EDCA6823}"/>
                </a:ext>
              </a:extLst>
            </p:cNvPr>
            <p:cNvGrpSpPr/>
            <p:nvPr/>
          </p:nvGrpSpPr>
          <p:grpSpPr>
            <a:xfrm>
              <a:off x="4394845" y="363044"/>
              <a:ext cx="2231497" cy="255026"/>
              <a:chOff x="4394845" y="363044"/>
              <a:chExt cx="2231497" cy="255026"/>
            </a:xfrm>
          </p:grpSpPr>
          <p:sp>
            <p:nvSpPr>
              <p:cNvPr id="88" name="Rectangle 87">
                <a:extLst>
                  <a:ext uri="{FF2B5EF4-FFF2-40B4-BE49-F238E27FC236}">
                    <a16:creationId xmlns:a16="http://schemas.microsoft.com/office/drawing/2014/main" id="{BCA195DF-842A-4174-82D4-748A1AA87712}"/>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89" name="Rectangle 88">
                <a:extLst>
                  <a:ext uri="{FF2B5EF4-FFF2-40B4-BE49-F238E27FC236}">
                    <a16:creationId xmlns:a16="http://schemas.microsoft.com/office/drawing/2014/main" id="{09929208-BC7B-4EE8-9A3D-AA04468D9A85}"/>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81" name="Group 80">
              <a:extLst>
                <a:ext uri="{FF2B5EF4-FFF2-40B4-BE49-F238E27FC236}">
                  <a16:creationId xmlns:a16="http://schemas.microsoft.com/office/drawing/2014/main" id="{3305C267-889A-4A5C-8599-3E6C7809675C}"/>
                </a:ext>
              </a:extLst>
            </p:cNvPr>
            <p:cNvGrpSpPr/>
            <p:nvPr/>
          </p:nvGrpSpPr>
          <p:grpSpPr>
            <a:xfrm>
              <a:off x="961943" y="1278167"/>
              <a:ext cx="5055078" cy="235348"/>
              <a:chOff x="1004887" y="1280523"/>
              <a:chExt cx="5055078" cy="235348"/>
            </a:xfrm>
          </p:grpSpPr>
          <p:grpSp>
            <p:nvGrpSpPr>
              <p:cNvPr id="82" name="Group 81">
                <a:extLst>
                  <a:ext uri="{FF2B5EF4-FFF2-40B4-BE49-F238E27FC236}">
                    <a16:creationId xmlns:a16="http://schemas.microsoft.com/office/drawing/2014/main" id="{181625FD-607F-4C71-AC00-91E1ECB55DDE}"/>
                  </a:ext>
                </a:extLst>
              </p:cNvPr>
              <p:cNvGrpSpPr/>
              <p:nvPr/>
            </p:nvGrpSpPr>
            <p:grpSpPr>
              <a:xfrm>
                <a:off x="1004887" y="1280523"/>
                <a:ext cx="3537499" cy="235348"/>
                <a:chOff x="0" y="0"/>
                <a:chExt cx="7108203" cy="401955"/>
              </a:xfrm>
            </p:grpSpPr>
            <p:sp>
              <p:nvSpPr>
                <p:cNvPr id="84" name="Rectangle: Rounded Corners 83">
                  <a:extLst>
                    <a:ext uri="{FF2B5EF4-FFF2-40B4-BE49-F238E27FC236}">
                      <a16:creationId xmlns:a16="http://schemas.microsoft.com/office/drawing/2014/main" id="{969D73C8-4630-4C6B-8DE9-A6EFECB91953}"/>
                    </a:ext>
                  </a:extLst>
                </p:cNvPr>
                <p:cNvSpPr/>
                <p:nvPr/>
              </p:nvSpPr>
              <p:spPr>
                <a:xfrm>
                  <a:off x="0" y="0"/>
                  <a:ext cx="1524635"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LODGING</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5" name="Rectangle: Rounded Corners 84">
                  <a:extLst>
                    <a:ext uri="{FF2B5EF4-FFF2-40B4-BE49-F238E27FC236}">
                      <a16:creationId xmlns:a16="http://schemas.microsoft.com/office/drawing/2014/main" id="{393691A6-037F-4564-A86D-46D218877447}"/>
                    </a:ext>
                  </a:extLst>
                </p:cNvPr>
                <p:cNvSpPr/>
                <p:nvPr/>
              </p:nvSpPr>
              <p:spPr>
                <a:xfrm>
                  <a:off x="1633728"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FOOD</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6" name="Rectangle: Rounded Corners 85">
                  <a:extLst>
                    <a:ext uri="{FF2B5EF4-FFF2-40B4-BE49-F238E27FC236}">
                      <a16:creationId xmlns:a16="http://schemas.microsoft.com/office/drawing/2014/main" id="{E54B3C10-6509-4287-A2E5-876C9EFC24CC}"/>
                    </a:ext>
                  </a:extLst>
                </p:cNvPr>
                <p:cNvSpPr/>
                <p:nvPr/>
              </p:nvSpPr>
              <p:spPr>
                <a:xfrm>
                  <a:off x="3267456"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FAQs</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7" name="Rectangle: Rounded Corners 86">
                  <a:extLst>
                    <a:ext uri="{FF2B5EF4-FFF2-40B4-BE49-F238E27FC236}">
                      <a16:creationId xmlns:a16="http://schemas.microsoft.com/office/drawing/2014/main" id="{B27335B4-5E6F-4903-AD01-43DA8391BA77}"/>
                    </a:ext>
                  </a:extLst>
                </p:cNvPr>
                <p:cNvSpPr/>
                <p:nvPr/>
              </p:nvSpPr>
              <p:spPr>
                <a:xfrm>
                  <a:off x="4901185" y="2"/>
                  <a:ext cx="2207018" cy="383062"/>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ATTRACTIONS</a:t>
                  </a:r>
                  <a:endParaRPr lang="en-US" sz="1127"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83" name="Rectangle: Rounded Corners 82">
                <a:extLst>
                  <a:ext uri="{FF2B5EF4-FFF2-40B4-BE49-F238E27FC236}">
                    <a16:creationId xmlns:a16="http://schemas.microsoft.com/office/drawing/2014/main" id="{36381EAF-0F8D-4196-8372-4749851A595A}"/>
                  </a:ext>
                </a:extLst>
              </p:cNvPr>
              <p:cNvSpPr/>
              <p:nvPr/>
            </p:nvSpPr>
            <p:spPr>
              <a:xfrm>
                <a:off x="4596678" y="1280523"/>
                <a:ext cx="1463287" cy="229653"/>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92" name="Group 91">
            <a:extLst>
              <a:ext uri="{FF2B5EF4-FFF2-40B4-BE49-F238E27FC236}">
                <a16:creationId xmlns:a16="http://schemas.microsoft.com/office/drawing/2014/main" id="{659FFBDD-7D9A-4B89-95E3-BF8BBA4C3927}"/>
              </a:ext>
            </a:extLst>
          </p:cNvPr>
          <p:cNvGrpSpPr/>
          <p:nvPr/>
        </p:nvGrpSpPr>
        <p:grpSpPr>
          <a:xfrm>
            <a:off x="16304" y="24809"/>
            <a:ext cx="6000717" cy="1482757"/>
            <a:chOff x="16304" y="24809"/>
            <a:chExt cx="6000717" cy="1482757"/>
          </a:xfrm>
        </p:grpSpPr>
        <p:grpSp>
          <p:nvGrpSpPr>
            <p:cNvPr id="93" name="Group 92">
              <a:extLst>
                <a:ext uri="{FF2B5EF4-FFF2-40B4-BE49-F238E27FC236}">
                  <a16:creationId xmlns:a16="http://schemas.microsoft.com/office/drawing/2014/main" id="{8ADCDA16-88CC-472F-A878-45DBE904F8C0}"/>
                </a:ext>
              </a:extLst>
            </p:cNvPr>
            <p:cNvGrpSpPr/>
            <p:nvPr/>
          </p:nvGrpSpPr>
          <p:grpSpPr>
            <a:xfrm>
              <a:off x="934023" y="1230352"/>
              <a:ext cx="5082998" cy="277214"/>
              <a:chOff x="966347" y="1246864"/>
              <a:chExt cx="5082998" cy="277214"/>
            </a:xfrm>
          </p:grpSpPr>
          <p:sp>
            <p:nvSpPr>
              <p:cNvPr id="95" name="Rectangle: Rounded Corners 94">
                <a:hlinkClick r:id="rId8" action="ppaction://hlinksldjump"/>
                <a:extLst>
                  <a:ext uri="{FF2B5EF4-FFF2-40B4-BE49-F238E27FC236}">
                    <a16:creationId xmlns:a16="http://schemas.microsoft.com/office/drawing/2014/main" id="{AF931C97-4B49-4C2B-ADD4-60D7F3061AF1}"/>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Rounded Corners 95">
                <a:hlinkClick r:id="rId9" action="ppaction://hlinksldjump"/>
                <a:extLst>
                  <a:ext uri="{FF2B5EF4-FFF2-40B4-BE49-F238E27FC236}">
                    <a16:creationId xmlns:a16="http://schemas.microsoft.com/office/drawing/2014/main" id="{F36CBE1A-4D94-4954-BF85-233E14450431}"/>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hlinkClick r:id="rId10" action="ppaction://hlinksldjump"/>
                <a:extLst>
                  <a:ext uri="{FF2B5EF4-FFF2-40B4-BE49-F238E27FC236}">
                    <a16:creationId xmlns:a16="http://schemas.microsoft.com/office/drawing/2014/main" id="{A813572E-CAC1-4C19-A70E-856F4DE1C0D5}"/>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hlinkClick r:id="rId11" action="ppaction://hlinksldjump"/>
                <a:extLst>
                  <a:ext uri="{FF2B5EF4-FFF2-40B4-BE49-F238E27FC236}">
                    <a16:creationId xmlns:a16="http://schemas.microsoft.com/office/drawing/2014/main" id="{69E7D7FB-F534-4C88-91CD-04F482AF0D2E}"/>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Rounded Corners 98">
                <a:hlinkClick r:id="rId12" action="ppaction://hlinksldjump"/>
                <a:extLst>
                  <a:ext uri="{FF2B5EF4-FFF2-40B4-BE49-F238E27FC236}">
                    <a16:creationId xmlns:a16="http://schemas.microsoft.com/office/drawing/2014/main" id="{31A75A61-1A6A-47D1-83F2-CC551CD06C71}"/>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Rectangle: Rounded Corners 93">
              <a:hlinkClick r:id="rId5" action="ppaction://hlinksldjump"/>
              <a:extLst>
                <a:ext uri="{FF2B5EF4-FFF2-40B4-BE49-F238E27FC236}">
                  <a16:creationId xmlns:a16="http://schemas.microsoft.com/office/drawing/2014/main" id="{BE3CDA98-6141-447A-B28D-CC38D758884E}"/>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551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61F5304-7059-49CA-8165-69CA87116E2A}"/>
              </a:ext>
            </a:extLst>
          </p:cNvPr>
          <p:cNvSpPr txBox="1">
            <a:spLocks noChangeArrowheads="1"/>
          </p:cNvSpPr>
          <p:nvPr/>
        </p:nvSpPr>
        <p:spPr bwMode="auto">
          <a:xfrm>
            <a:off x="1004887" y="1843134"/>
            <a:ext cx="2843213" cy="25844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pPr>
            <a:r>
              <a:rPr lang="en-US" sz="2200" b="1" dirty="0">
                <a:effectLst/>
                <a:latin typeface="Baskerville Old Face" panose="02020602080505020303" pitchFamily="18" charset="0"/>
                <a:ea typeface="Calibri" panose="020F0502020204030204" pitchFamily="34" charset="0"/>
                <a:cs typeface="Calibri" panose="020F0502020204030204" pitchFamily="34" charset="0"/>
              </a:rPr>
              <a:t>Transportation in Taniti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300" dirty="0">
                <a:effectLst/>
                <a:latin typeface="Verdana" panose="020B0604030504040204" pitchFamily="34" charset="0"/>
                <a:ea typeface="Times New Roman" panose="02020603050405020304" pitchFamily="18" charset="0"/>
                <a:cs typeface="Arial" panose="020B0604020202020204" pitchFamily="34" charset="0"/>
              </a:rPr>
              <a:t>Almost all visitors arrive to Taniti by air, though some arrive on a small cruise ship that docks in Yellow Leaf Bay for one night per week. Taniti is served by a small airport that can accommodate small jets and propeller planes. Taniti is in the process of expanding the airport so larger jets will be able to land on the island within the next few years</a:t>
            </a:r>
            <a:r>
              <a:rPr lang="en-US" sz="1400" dirty="0">
                <a:effectLst/>
                <a:latin typeface="Verdana" panose="020B060403050404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7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Box 219">
            <a:extLst>
              <a:ext uri="{FF2B5EF4-FFF2-40B4-BE49-F238E27FC236}">
                <a16:creationId xmlns:a16="http://schemas.microsoft.com/office/drawing/2014/main" id="{8CDB448C-DB0C-4032-BA71-37EAFF5FAA33}"/>
              </a:ext>
            </a:extLst>
          </p:cNvPr>
          <p:cNvSpPr txBox="1"/>
          <p:nvPr/>
        </p:nvSpPr>
        <p:spPr>
          <a:xfrm>
            <a:off x="2082800" y="5508513"/>
            <a:ext cx="3694969" cy="2820683"/>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0"/>
              </a:spcAft>
              <a:buClrTx/>
              <a:buSzTx/>
              <a:buFontTx/>
              <a:buNone/>
              <a:tabLst/>
              <a:defRPr/>
            </a:pPr>
            <a:r>
              <a:rPr kumimoji="0" lang="en-US" sz="2200" b="1" i="0" u="none" strike="noStrike" kern="0" cap="none" spc="0" normalizeH="0" baseline="0" noProof="0" dirty="0">
                <a:ln>
                  <a:noFill/>
                </a:ln>
                <a:solidFill>
                  <a:sysClr val="windowText" lastClr="000000"/>
                </a:solidFill>
                <a:effectLst/>
                <a:uLnTx/>
                <a:uFillTx/>
                <a:latin typeface="Baskerville Old Face" panose="02020602080505020303" pitchFamily="18" charset="0"/>
                <a:ea typeface="Calibri" panose="020F0502020204030204" pitchFamily="34" charset="0"/>
                <a:cs typeface="Calibri" panose="020F0502020204030204" pitchFamily="34" charset="0"/>
              </a:rPr>
              <a:t>Ground Transportation in Taniti</a:t>
            </a:r>
            <a:endParaRPr kumimoji="0" lang="en-US" sz="11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Public buses serve Taniti City and run from 5 a.m. to 11 p.m. every day. Private buses serve the rest of the island. Taxis are available in Taniti City, and rental cars can be rented from a local rental agency near the airport. Bikes and helmets are available to rent from several vendors (helmets are required by law). Taniti City is fairly flat and very walkable. Many tourists stay in the area surrounding </a:t>
            </a:r>
            <a:r>
              <a:rPr kumimoji="0" lang="en-US" sz="1300" b="0" i="0" u="none" strike="noStrike" kern="0" cap="none" spc="0" normalizeH="0" baseline="0" noProof="0" dirty="0" err="1">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Merriton</a:t>
            </a:r>
            <a:r>
              <a:rPr kumimoji="0" lang="en-US" sz="1300" b="0" i="0" u="none" strike="noStrike" kern="0" cap="none" spc="0" normalizeH="0" baseline="0" noProof="0" dirty="0">
                <a:ln>
                  <a:noFill/>
                </a:ln>
                <a:solidFill>
                  <a:sysClr val="windowText" lastClr="000000"/>
                </a:solidFill>
                <a:effectLst/>
                <a:uLnTx/>
                <a:uFillTx/>
                <a:latin typeface="Verdana" panose="020B0604030504040204" pitchFamily="34" charset="0"/>
                <a:ea typeface="Times New Roman" panose="02020603050405020304" pitchFamily="18" charset="0"/>
                <a:cs typeface="Arial" panose="020B0604020202020204" pitchFamily="34" charset="0"/>
              </a:rPr>
              <a:t> Landing: this area is easy to explore on foot.</a:t>
            </a:r>
            <a:endParaRPr kumimoji="0" lang="en-US" sz="13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7000"/>
              </a:lnSpc>
              <a:spcBef>
                <a:spcPts val="0"/>
              </a:spcBef>
              <a:spcAft>
                <a:spcPts val="80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3074" name="Picture 2" descr="Sea plane flying above Maldives islands  island boats planes stock pictures, royalty-free photos &amp; images">
            <a:extLst>
              <a:ext uri="{FF2B5EF4-FFF2-40B4-BE49-F238E27FC236}">
                <a16:creationId xmlns:a16="http://schemas.microsoft.com/office/drawing/2014/main" id="{BDA5BD8F-00A7-4D97-B036-033588EF3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969" t="-2578" r="14017" b="21245"/>
          <a:stretch/>
        </p:blipFill>
        <p:spPr bwMode="auto">
          <a:xfrm>
            <a:off x="3949700" y="1798337"/>
            <a:ext cx="1828068" cy="3512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B28BD9C-37CF-4804-BC96-8452B61FFD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28" t="-960" r="36274" b="-1129"/>
          <a:stretch/>
        </p:blipFill>
        <p:spPr bwMode="auto">
          <a:xfrm>
            <a:off x="1004887" y="5450188"/>
            <a:ext cx="1077912" cy="322897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hlinkClick r:id="rId4" action="ppaction://hlinksldjump"/>
            <a:extLst>
              <a:ext uri="{FF2B5EF4-FFF2-40B4-BE49-F238E27FC236}">
                <a16:creationId xmlns:a16="http://schemas.microsoft.com/office/drawing/2014/main" id="{FA3D9639-429C-4726-94E9-C27F2F46B218}"/>
              </a:ext>
            </a:extLst>
          </p:cNvPr>
          <p:cNvSpPr/>
          <p:nvPr/>
        </p:nvSpPr>
        <p:spPr>
          <a:xfrm>
            <a:off x="184075" y="-1122957"/>
            <a:ext cx="2121513" cy="92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A156F9F-ABBC-49ED-AAAD-053CFDA70641}"/>
              </a:ext>
            </a:extLst>
          </p:cNvPr>
          <p:cNvGrpSpPr/>
          <p:nvPr/>
        </p:nvGrpSpPr>
        <p:grpSpPr>
          <a:xfrm>
            <a:off x="184075" y="187794"/>
            <a:ext cx="6442267" cy="8842617"/>
            <a:chOff x="184075" y="187794"/>
            <a:chExt cx="6442267" cy="8842617"/>
          </a:xfrm>
        </p:grpSpPr>
        <p:grpSp>
          <p:nvGrpSpPr>
            <p:cNvPr id="20" name="Group 19">
              <a:extLst>
                <a:ext uri="{FF2B5EF4-FFF2-40B4-BE49-F238E27FC236}">
                  <a16:creationId xmlns:a16="http://schemas.microsoft.com/office/drawing/2014/main" id="{ED2B18F3-CC2C-46BC-81D9-2D4D20DD8273}"/>
                </a:ext>
              </a:extLst>
            </p:cNvPr>
            <p:cNvGrpSpPr/>
            <p:nvPr/>
          </p:nvGrpSpPr>
          <p:grpSpPr>
            <a:xfrm>
              <a:off x="184075" y="187794"/>
              <a:ext cx="2644850" cy="860552"/>
              <a:chOff x="-126667" y="-34826"/>
              <a:chExt cx="2796715" cy="793009"/>
            </a:xfrm>
          </p:grpSpPr>
          <p:sp>
            <p:nvSpPr>
              <p:cNvPr id="30" name="Text Box 25">
                <a:extLst>
                  <a:ext uri="{FF2B5EF4-FFF2-40B4-BE49-F238E27FC236}">
                    <a16:creationId xmlns:a16="http://schemas.microsoft.com/office/drawing/2014/main" id="{FA598F4F-7C81-4FBF-B0A2-7ECC1AB0AAA0}"/>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1" name="Graphic 24" descr="Tropical scene outline">
                <a:extLst>
                  <a:ext uri="{FF2B5EF4-FFF2-40B4-BE49-F238E27FC236}">
                    <a16:creationId xmlns:a16="http://schemas.microsoft.com/office/drawing/2014/main" id="{95123054-EBF9-4635-B6BA-5372530F3F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667" y="-34826"/>
                <a:ext cx="793009" cy="793009"/>
              </a:xfrm>
              <a:prstGeom prst="rect">
                <a:avLst/>
              </a:prstGeom>
            </p:spPr>
          </p:pic>
        </p:grpSp>
        <p:cxnSp>
          <p:nvCxnSpPr>
            <p:cNvPr id="23" name="Straight Connector 22">
              <a:extLst>
                <a:ext uri="{FF2B5EF4-FFF2-40B4-BE49-F238E27FC236}">
                  <a16:creationId xmlns:a16="http://schemas.microsoft.com/office/drawing/2014/main" id="{20584DC6-DF20-4425-A855-33E0ABC3EAEA}"/>
                </a:ext>
              </a:extLst>
            </p:cNvPr>
            <p:cNvCxnSpPr>
              <a:cxnSpLocks/>
            </p:cNvCxnSpPr>
            <p:nvPr/>
          </p:nvCxnSpPr>
          <p:spPr>
            <a:xfrm>
              <a:off x="1080232" y="1703251"/>
              <a:ext cx="4697537" cy="3354"/>
            </a:xfrm>
            <a:prstGeom prst="line">
              <a:avLst/>
            </a:prstGeom>
            <a:noFill/>
            <a:ln w="19050" cap="flat" cmpd="sng" algn="ctr">
              <a:solidFill>
                <a:schemeClr val="tx1"/>
              </a:solidFill>
              <a:prstDash val="solid"/>
              <a:miter lim="800000"/>
            </a:ln>
            <a:effectLst/>
          </p:spPr>
        </p:cxnSp>
        <p:cxnSp>
          <p:nvCxnSpPr>
            <p:cNvPr id="24" name="Straight Connector 23">
              <a:extLst>
                <a:ext uri="{FF2B5EF4-FFF2-40B4-BE49-F238E27FC236}">
                  <a16:creationId xmlns:a16="http://schemas.microsoft.com/office/drawing/2014/main" id="{B964079D-28BD-4BDA-8B5A-85E8BD0C41C2}"/>
                </a:ext>
              </a:extLst>
            </p:cNvPr>
            <p:cNvCxnSpPr>
              <a:cxnSpLocks/>
            </p:cNvCxnSpPr>
            <p:nvPr/>
          </p:nvCxnSpPr>
          <p:spPr>
            <a:xfrm>
              <a:off x="1080232" y="8765234"/>
              <a:ext cx="4697537" cy="3354"/>
            </a:xfrm>
            <a:prstGeom prst="line">
              <a:avLst/>
            </a:prstGeom>
            <a:noFill/>
            <a:ln w="19050" cap="flat" cmpd="sng" algn="ctr">
              <a:solidFill>
                <a:schemeClr val="tx1"/>
              </a:solidFill>
              <a:prstDash val="solid"/>
              <a:miter lim="800000"/>
            </a:ln>
            <a:effectLst/>
          </p:spPr>
        </p:cxnSp>
        <p:sp>
          <p:nvSpPr>
            <p:cNvPr id="25" name="Text Box 4">
              <a:extLst>
                <a:ext uri="{FF2B5EF4-FFF2-40B4-BE49-F238E27FC236}">
                  <a16:creationId xmlns:a16="http://schemas.microsoft.com/office/drawing/2014/main" id="{4CBB175C-8695-4D9D-8643-87B15FDF5284}"/>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D4C92B1F-1257-49BD-8281-492AF6383B84}"/>
                </a:ext>
              </a:extLst>
            </p:cNvPr>
            <p:cNvGrpSpPr/>
            <p:nvPr/>
          </p:nvGrpSpPr>
          <p:grpSpPr>
            <a:xfrm>
              <a:off x="4394845" y="363044"/>
              <a:ext cx="2231497" cy="255026"/>
              <a:chOff x="4394845" y="363044"/>
              <a:chExt cx="2231497" cy="255026"/>
            </a:xfrm>
          </p:grpSpPr>
          <p:sp>
            <p:nvSpPr>
              <p:cNvPr id="33" name="Rectangle 32">
                <a:extLst>
                  <a:ext uri="{FF2B5EF4-FFF2-40B4-BE49-F238E27FC236}">
                    <a16:creationId xmlns:a16="http://schemas.microsoft.com/office/drawing/2014/main" id="{8083C90C-A5AA-46B0-85C3-1771A22C82BB}"/>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34" name="Rectangle 33">
                <a:extLst>
                  <a:ext uri="{FF2B5EF4-FFF2-40B4-BE49-F238E27FC236}">
                    <a16:creationId xmlns:a16="http://schemas.microsoft.com/office/drawing/2014/main" id="{0637AC56-69EF-47FC-8F6C-51BCF5AE5129}"/>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5" name="Group 4">
              <a:extLst>
                <a:ext uri="{FF2B5EF4-FFF2-40B4-BE49-F238E27FC236}">
                  <a16:creationId xmlns:a16="http://schemas.microsoft.com/office/drawing/2014/main" id="{A86D0F25-B6EE-4682-B8CF-F85A578ED3AF}"/>
                </a:ext>
              </a:extLst>
            </p:cNvPr>
            <p:cNvGrpSpPr/>
            <p:nvPr/>
          </p:nvGrpSpPr>
          <p:grpSpPr>
            <a:xfrm>
              <a:off x="961943" y="1278167"/>
              <a:ext cx="5055078" cy="235348"/>
              <a:chOff x="1004887" y="1280523"/>
              <a:chExt cx="5055078" cy="235348"/>
            </a:xfrm>
          </p:grpSpPr>
          <p:grpSp>
            <p:nvGrpSpPr>
              <p:cNvPr id="22" name="Group 21">
                <a:extLst>
                  <a:ext uri="{FF2B5EF4-FFF2-40B4-BE49-F238E27FC236}">
                    <a16:creationId xmlns:a16="http://schemas.microsoft.com/office/drawing/2014/main" id="{A8253397-EE43-4B89-8463-6958C7C9B4A9}"/>
                  </a:ext>
                </a:extLst>
              </p:cNvPr>
              <p:cNvGrpSpPr/>
              <p:nvPr/>
            </p:nvGrpSpPr>
            <p:grpSpPr>
              <a:xfrm>
                <a:off x="1004887" y="1280523"/>
                <a:ext cx="3537499" cy="235348"/>
                <a:chOff x="0" y="0"/>
                <a:chExt cx="7108203" cy="401955"/>
              </a:xfrm>
            </p:grpSpPr>
            <p:sp>
              <p:nvSpPr>
                <p:cNvPr id="26" name="Rectangle: Rounded Corners 25">
                  <a:extLst>
                    <a:ext uri="{FF2B5EF4-FFF2-40B4-BE49-F238E27FC236}">
                      <a16:creationId xmlns:a16="http://schemas.microsoft.com/office/drawing/2014/main" id="{CFB7CF0F-6F5A-4420-B016-B8A66882D127}"/>
                    </a:ext>
                  </a:extLst>
                </p:cNvPr>
                <p:cNvSpPr/>
                <p:nvPr/>
              </p:nvSpPr>
              <p:spPr>
                <a:xfrm>
                  <a:off x="0" y="0"/>
                  <a:ext cx="1524635"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LODGING</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C8105942-2264-43E0-9916-03E97D0A97B8}"/>
                    </a:ext>
                  </a:extLst>
                </p:cNvPr>
                <p:cNvSpPr/>
                <p:nvPr/>
              </p:nvSpPr>
              <p:spPr>
                <a:xfrm>
                  <a:off x="1633728"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FOOD</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7CD1F524-4BE4-48CD-A0A5-6A32A1FEB7C1}"/>
                    </a:ext>
                  </a:extLst>
                </p:cNvPr>
                <p:cNvSpPr/>
                <p:nvPr/>
              </p:nvSpPr>
              <p:spPr>
                <a:xfrm>
                  <a:off x="3267456"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FAQs</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DC0FA0E1-17C9-4AED-959C-3CE35A3E37FD}"/>
                    </a:ext>
                  </a:extLst>
                </p:cNvPr>
                <p:cNvSpPr/>
                <p:nvPr/>
              </p:nvSpPr>
              <p:spPr>
                <a:xfrm>
                  <a:off x="4901185" y="2"/>
                  <a:ext cx="2207018" cy="383062"/>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
                  </a: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ATTRACTIONS</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35" name="Rectangle: Rounded Corners 34">
                <a:extLst>
                  <a:ext uri="{FF2B5EF4-FFF2-40B4-BE49-F238E27FC236}">
                    <a16:creationId xmlns:a16="http://schemas.microsoft.com/office/drawing/2014/main" id="{47FA76D6-7DE6-429A-8C7E-463918A1019D}"/>
                  </a:ext>
                </a:extLst>
              </p:cNvPr>
              <p:cNvSpPr/>
              <p:nvPr/>
            </p:nvSpPr>
            <p:spPr>
              <a:xfrm>
                <a:off x="4596678" y="1280523"/>
                <a:ext cx="1463287" cy="229653"/>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8" name="Group 7">
            <a:extLst>
              <a:ext uri="{FF2B5EF4-FFF2-40B4-BE49-F238E27FC236}">
                <a16:creationId xmlns:a16="http://schemas.microsoft.com/office/drawing/2014/main" id="{760B3717-242A-4AFC-9D62-08C3D727A695}"/>
              </a:ext>
            </a:extLst>
          </p:cNvPr>
          <p:cNvGrpSpPr/>
          <p:nvPr/>
        </p:nvGrpSpPr>
        <p:grpSpPr>
          <a:xfrm>
            <a:off x="16304" y="24809"/>
            <a:ext cx="6000717" cy="1482757"/>
            <a:chOff x="16304" y="24809"/>
            <a:chExt cx="6000717" cy="1482757"/>
          </a:xfrm>
        </p:grpSpPr>
        <p:grpSp>
          <p:nvGrpSpPr>
            <p:cNvPr id="47" name="Group 46">
              <a:extLst>
                <a:ext uri="{FF2B5EF4-FFF2-40B4-BE49-F238E27FC236}">
                  <a16:creationId xmlns:a16="http://schemas.microsoft.com/office/drawing/2014/main" id="{CFF9B646-0A9E-4C7B-BE6A-980C3C23896A}"/>
                </a:ext>
              </a:extLst>
            </p:cNvPr>
            <p:cNvGrpSpPr/>
            <p:nvPr/>
          </p:nvGrpSpPr>
          <p:grpSpPr>
            <a:xfrm>
              <a:off x="934023" y="1230352"/>
              <a:ext cx="5082998" cy="277214"/>
              <a:chOff x="966347" y="1246864"/>
              <a:chExt cx="5082998" cy="277214"/>
            </a:xfrm>
          </p:grpSpPr>
          <p:sp>
            <p:nvSpPr>
              <p:cNvPr id="48" name="Rectangle: Rounded Corners 47">
                <a:hlinkClick r:id="rId7" action="ppaction://hlinksldjump"/>
                <a:extLst>
                  <a:ext uri="{FF2B5EF4-FFF2-40B4-BE49-F238E27FC236}">
                    <a16:creationId xmlns:a16="http://schemas.microsoft.com/office/drawing/2014/main" id="{81332E24-1F7F-45E8-9E9D-DAA6BBE98ACF}"/>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hlinkClick r:id="rId8" action="ppaction://hlinksldjump"/>
                <a:extLst>
                  <a:ext uri="{FF2B5EF4-FFF2-40B4-BE49-F238E27FC236}">
                    <a16:creationId xmlns:a16="http://schemas.microsoft.com/office/drawing/2014/main" id="{E74DADC4-F1AA-4A37-91D6-C9032B6EFAA0}"/>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hlinkClick r:id="rId9" action="ppaction://hlinksldjump"/>
                <a:extLst>
                  <a:ext uri="{FF2B5EF4-FFF2-40B4-BE49-F238E27FC236}">
                    <a16:creationId xmlns:a16="http://schemas.microsoft.com/office/drawing/2014/main" id="{8233F123-DAE0-436A-937D-36100522219E}"/>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hlinkClick r:id="rId10" action="ppaction://hlinksldjump"/>
                <a:extLst>
                  <a:ext uri="{FF2B5EF4-FFF2-40B4-BE49-F238E27FC236}">
                    <a16:creationId xmlns:a16="http://schemas.microsoft.com/office/drawing/2014/main" id="{63734C79-FD18-4C00-851A-EEEDB96E5F86}"/>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hlinkClick r:id="rId11" action="ppaction://hlinksldjump"/>
                <a:extLst>
                  <a:ext uri="{FF2B5EF4-FFF2-40B4-BE49-F238E27FC236}">
                    <a16:creationId xmlns:a16="http://schemas.microsoft.com/office/drawing/2014/main" id="{1A8AF5DF-F80D-466C-AAAF-F06A424C35D1}"/>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Rounded Corners 3">
              <a:hlinkClick r:id="rId4" action="ppaction://hlinksldjump"/>
              <a:extLst>
                <a:ext uri="{FF2B5EF4-FFF2-40B4-BE49-F238E27FC236}">
                  <a16:creationId xmlns:a16="http://schemas.microsoft.com/office/drawing/2014/main" id="{CFF21330-EFCC-4AD5-9523-66DE6622B633}"/>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0508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AD91D88-3593-48B1-AE0C-ABD94A7C3334}"/>
              </a:ext>
            </a:extLst>
          </p:cNvPr>
          <p:cNvSpPr txBox="1">
            <a:spLocks noChangeArrowheads="1"/>
          </p:cNvSpPr>
          <p:nvPr/>
        </p:nvSpPr>
        <p:spPr bwMode="auto">
          <a:xfrm>
            <a:off x="707412" y="2085159"/>
            <a:ext cx="5613400" cy="535559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pPr>
            <a:r>
              <a:rPr lang="en-US" sz="2800" b="1" dirty="0">
                <a:effectLst/>
                <a:latin typeface="Baskerville Old Face" panose="02020602080505020303" pitchFamily="18" charset="0"/>
                <a:ea typeface="Calibri" panose="020F0502020204030204" pitchFamily="34" charset="0"/>
                <a:cs typeface="Calibri" panose="020F0502020204030204" pitchFamily="34" charset="0"/>
              </a:rPr>
              <a:t>Frequently Requested Information</a:t>
            </a:r>
          </a:p>
          <a:p>
            <a:pPr marL="0" marR="0">
              <a:lnSpc>
                <a:spcPct val="107000"/>
              </a:lnSpc>
              <a:spcBef>
                <a:spcPts val="0"/>
              </a:spcBef>
              <a:spcAft>
                <a:spcPts val="0"/>
              </a:spcAft>
            </a:pPr>
            <a:endParaRPr lang="en-US" sz="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b="1" dirty="0">
                <a:effectLst/>
                <a:latin typeface="Baskerville Old Face" panose="02020602080505020303" pitchFamily="18" charset="0"/>
                <a:ea typeface="Calibri" panose="020F0502020204030204" pitchFamily="34" charset="0"/>
                <a:cs typeface="Calibri" panose="020F0502020204030204" pitchFamily="34"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Power outlets are 120 volts (the same as in the United States).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Alcohol is not allowed to be served or sold between the hours of midnight and 9:00 a.m.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The drinking age on Taniti is 18 and the drinking age is not strictly enforced.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Many younger </a:t>
            </a:r>
            <a:r>
              <a:rPr lang="en-US" sz="1400" dirty="0" err="1">
                <a:effectLst/>
                <a:latin typeface="Verdana" panose="020B0604030504040204" pitchFamily="34" charset="0"/>
                <a:ea typeface="Calibri" panose="020F0502020204030204" pitchFamily="34" charset="0"/>
                <a:cs typeface="Arial" panose="020B0604020202020204" pitchFamily="34" charset="0"/>
              </a:rPr>
              <a:t>Tanitians</a:t>
            </a:r>
            <a:r>
              <a:rPr lang="en-US" sz="1400" dirty="0">
                <a:effectLst/>
                <a:latin typeface="Verdana" panose="020B0604030504040204" pitchFamily="34" charset="0"/>
                <a:ea typeface="Calibri" panose="020F0502020204030204" pitchFamily="34" charset="0"/>
                <a:cs typeface="Arial" panose="020B0604020202020204" pitchFamily="34" charset="0"/>
              </a:rPr>
              <a:t> speak fluent English. Very little English is spoken in rural areas, especially by the older residents.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There is one hospital and several clinics. The hospital has many multilingual employees.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Violent crime is very rare on Taniti, but as tourism increases, there are more reports of pickpocketing and other petty crimes.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Taniti enjoys a large number of national holidays, and many tourist attractions and restaurants will be closed on holidays, so visitors should plan accordingly.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400" dirty="0">
                <a:effectLst/>
                <a:latin typeface="Verdana" panose="020B0604030504040204" pitchFamily="34" charset="0"/>
                <a:ea typeface="Calibri" panose="020F0502020204030204" pitchFamily="34" charset="0"/>
                <a:cs typeface="Arial" panose="020B0604020202020204" pitchFamily="34" charset="0"/>
              </a:rPr>
              <a:t>Taniti uses the U.S. dollar as its currency, but many businesses will also accept euros and yen. Several banks facilitate currency exchange, and many businesses accept major credit cards.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Rectangle 37">
            <a:hlinkClick r:id="rId2" action="ppaction://hlinksldjump"/>
            <a:extLst>
              <a:ext uri="{FF2B5EF4-FFF2-40B4-BE49-F238E27FC236}">
                <a16:creationId xmlns:a16="http://schemas.microsoft.com/office/drawing/2014/main" id="{40A0ACF7-5D9F-4FA2-A0D1-521C7FE0FB25}"/>
              </a:ext>
            </a:extLst>
          </p:cNvPr>
          <p:cNvSpPr/>
          <p:nvPr/>
        </p:nvSpPr>
        <p:spPr>
          <a:xfrm>
            <a:off x="108073" y="123092"/>
            <a:ext cx="2121513" cy="925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5054FCE-5E0D-49C1-B1C7-57F69902A9CC}"/>
              </a:ext>
            </a:extLst>
          </p:cNvPr>
          <p:cNvGrpSpPr/>
          <p:nvPr/>
        </p:nvGrpSpPr>
        <p:grpSpPr>
          <a:xfrm>
            <a:off x="184075" y="187794"/>
            <a:ext cx="6442267" cy="8842617"/>
            <a:chOff x="184075" y="187794"/>
            <a:chExt cx="6442267" cy="8842617"/>
          </a:xfrm>
        </p:grpSpPr>
        <p:grpSp>
          <p:nvGrpSpPr>
            <p:cNvPr id="55" name="Group 54">
              <a:extLst>
                <a:ext uri="{FF2B5EF4-FFF2-40B4-BE49-F238E27FC236}">
                  <a16:creationId xmlns:a16="http://schemas.microsoft.com/office/drawing/2014/main" id="{336138C1-2516-44CD-BDCD-BA5E16132FCF}"/>
                </a:ext>
              </a:extLst>
            </p:cNvPr>
            <p:cNvGrpSpPr/>
            <p:nvPr/>
          </p:nvGrpSpPr>
          <p:grpSpPr>
            <a:xfrm>
              <a:off x="184075" y="187794"/>
              <a:ext cx="2644850" cy="860552"/>
              <a:chOff x="-126667" y="-34826"/>
              <a:chExt cx="2796715" cy="793009"/>
            </a:xfrm>
          </p:grpSpPr>
          <p:sp>
            <p:nvSpPr>
              <p:cNvPr id="69" name="Text Box 25">
                <a:extLst>
                  <a:ext uri="{FF2B5EF4-FFF2-40B4-BE49-F238E27FC236}">
                    <a16:creationId xmlns:a16="http://schemas.microsoft.com/office/drawing/2014/main" id="{24DB71F6-CC63-41BF-BB3C-421DC0994C19}"/>
                  </a:ext>
                </a:extLst>
              </p:cNvPr>
              <p:cNvSpPr txBox="1"/>
              <p:nvPr/>
            </p:nvSpPr>
            <p:spPr>
              <a:xfrm>
                <a:off x="426720" y="24384"/>
                <a:ext cx="2243328" cy="646176"/>
              </a:xfrm>
              <a:prstGeom prst="rect">
                <a:avLst/>
              </a:prstGeom>
              <a:noFill/>
              <a:ln w="6350">
                <a:noFill/>
              </a:ln>
            </p:spPr>
            <p:txBody>
              <a:bodyPr rot="0" spcFirstLastPara="0" vert="horz" wrap="square" lIns="64396" tIns="32198" rIns="64396" bIns="32198" numCol="1" spcCol="0" rtlCol="0" fromWordArt="0" anchor="t" anchorCtr="0" forceAA="0" compatLnSpc="1">
                <a:prstTxWarp prst="textNoShape">
                  <a:avLst/>
                </a:prstTxWarp>
                <a:noAutofit/>
              </a:bodyPr>
              <a:lstStyle/>
              <a:p>
                <a:pPr>
                  <a:lnSpc>
                    <a:spcPct val="107000"/>
                  </a:lnSpc>
                  <a:spcAft>
                    <a:spcPts val="563"/>
                  </a:spcAft>
                </a:pPr>
                <a:r>
                  <a:rPr lang="en-US" sz="3944" dirty="0">
                    <a:latin typeface="Baskerville Old Face" panose="02020602080505020303" pitchFamily="18" charset="0"/>
                    <a:ea typeface="Calibri" panose="020F0502020204030204" pitchFamily="34" charset="0"/>
                    <a:cs typeface="Times New Roman" panose="02020603050405020304" pitchFamily="18" charset="0"/>
                  </a:rPr>
                  <a:t>Taniti</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0" name="Graphic 24" descr="Tropical scene outline">
                <a:extLst>
                  <a:ext uri="{FF2B5EF4-FFF2-40B4-BE49-F238E27FC236}">
                    <a16:creationId xmlns:a16="http://schemas.microsoft.com/office/drawing/2014/main" id="{D75C5A08-5E65-42C3-AAAF-1E7E312B07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667" y="-34826"/>
                <a:ext cx="793009" cy="793009"/>
              </a:xfrm>
              <a:prstGeom prst="rect">
                <a:avLst/>
              </a:prstGeom>
            </p:spPr>
          </p:pic>
        </p:grpSp>
        <p:cxnSp>
          <p:nvCxnSpPr>
            <p:cNvPr id="56" name="Straight Connector 55">
              <a:extLst>
                <a:ext uri="{FF2B5EF4-FFF2-40B4-BE49-F238E27FC236}">
                  <a16:creationId xmlns:a16="http://schemas.microsoft.com/office/drawing/2014/main" id="{33302BFD-CE27-4D92-9388-E8F259639538}"/>
                </a:ext>
              </a:extLst>
            </p:cNvPr>
            <p:cNvCxnSpPr>
              <a:cxnSpLocks/>
            </p:cNvCxnSpPr>
            <p:nvPr/>
          </p:nvCxnSpPr>
          <p:spPr>
            <a:xfrm>
              <a:off x="1080232" y="1703251"/>
              <a:ext cx="4697537" cy="3354"/>
            </a:xfrm>
            <a:prstGeom prst="line">
              <a:avLst/>
            </a:prstGeom>
            <a:noFill/>
            <a:ln w="19050" cap="flat" cmpd="sng" algn="ctr">
              <a:solidFill>
                <a:schemeClr val="tx1"/>
              </a:solidFill>
              <a:prstDash val="solid"/>
              <a:miter lim="800000"/>
            </a:ln>
            <a:effectLst/>
          </p:spPr>
        </p:cxnSp>
        <p:cxnSp>
          <p:nvCxnSpPr>
            <p:cNvPr id="57" name="Straight Connector 56">
              <a:extLst>
                <a:ext uri="{FF2B5EF4-FFF2-40B4-BE49-F238E27FC236}">
                  <a16:creationId xmlns:a16="http://schemas.microsoft.com/office/drawing/2014/main" id="{4D9D72C9-CB74-41F2-977C-576BBC35403A}"/>
                </a:ext>
              </a:extLst>
            </p:cNvPr>
            <p:cNvCxnSpPr>
              <a:cxnSpLocks/>
            </p:cNvCxnSpPr>
            <p:nvPr/>
          </p:nvCxnSpPr>
          <p:spPr>
            <a:xfrm>
              <a:off x="1080232" y="8765234"/>
              <a:ext cx="4697537" cy="3354"/>
            </a:xfrm>
            <a:prstGeom prst="line">
              <a:avLst/>
            </a:prstGeom>
            <a:noFill/>
            <a:ln w="19050" cap="flat" cmpd="sng" algn="ctr">
              <a:solidFill>
                <a:schemeClr val="tx1"/>
              </a:solidFill>
              <a:prstDash val="solid"/>
              <a:miter lim="800000"/>
            </a:ln>
            <a:effectLst/>
          </p:spPr>
        </p:cxnSp>
        <p:sp>
          <p:nvSpPr>
            <p:cNvPr id="58" name="Text Box 4">
              <a:extLst>
                <a:ext uri="{FF2B5EF4-FFF2-40B4-BE49-F238E27FC236}">
                  <a16:creationId xmlns:a16="http://schemas.microsoft.com/office/drawing/2014/main" id="{DFA9141A-A6DA-4803-A35C-B39905A30521}"/>
                </a:ext>
              </a:extLst>
            </p:cNvPr>
            <p:cNvSpPr txBox="1"/>
            <p:nvPr/>
          </p:nvSpPr>
          <p:spPr>
            <a:xfrm>
              <a:off x="1931453" y="8774506"/>
              <a:ext cx="2674620" cy="2559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Calibri" panose="020F0502020204030204" pitchFamily="34" charset="0"/>
                </a:rPr>
                <a:t>©</a:t>
              </a:r>
              <a:r>
                <a:rPr lang="en-US" sz="1100" b="1" dirty="0">
                  <a:effectLst/>
                  <a:latin typeface="Calibri" panose="020F0502020204030204" pitchFamily="34" charset="0"/>
                  <a:ea typeface="Calibri" panose="020F0502020204030204" pitchFamily="34" charset="0"/>
                  <a:cs typeface="Times New Roman" panose="02020603050405020304" pitchFamily="18" charset="0"/>
                </a:rPr>
                <a:t> 2022 Welcome to Taniti</a:t>
              </a:r>
            </a:p>
            <a:p>
              <a:pPr marL="0" marR="0" algn="r">
                <a:lnSpc>
                  <a:spcPct val="107000"/>
                </a:lnSpc>
                <a:spcBef>
                  <a:spcPts val="0"/>
                </a:spcBef>
                <a:spcAft>
                  <a:spcPts val="800"/>
                </a:spcAft>
              </a:pPr>
              <a:r>
                <a:rPr lang="en-US" sz="80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9" name="Group 58">
              <a:extLst>
                <a:ext uri="{FF2B5EF4-FFF2-40B4-BE49-F238E27FC236}">
                  <a16:creationId xmlns:a16="http://schemas.microsoft.com/office/drawing/2014/main" id="{C05B30EC-7DB1-4F92-BA4B-0A754A311538}"/>
                </a:ext>
              </a:extLst>
            </p:cNvPr>
            <p:cNvGrpSpPr/>
            <p:nvPr/>
          </p:nvGrpSpPr>
          <p:grpSpPr>
            <a:xfrm>
              <a:off x="4394845" y="363044"/>
              <a:ext cx="2231497" cy="255026"/>
              <a:chOff x="4394845" y="363044"/>
              <a:chExt cx="2231497" cy="255026"/>
            </a:xfrm>
          </p:grpSpPr>
          <p:sp>
            <p:nvSpPr>
              <p:cNvPr id="67" name="Rectangle 66">
                <a:extLst>
                  <a:ext uri="{FF2B5EF4-FFF2-40B4-BE49-F238E27FC236}">
                    <a16:creationId xmlns:a16="http://schemas.microsoft.com/office/drawing/2014/main" id="{2B8512E4-E5BC-4394-8581-36E814217F0D}"/>
                  </a:ext>
                </a:extLst>
              </p:cNvPr>
              <p:cNvSpPr/>
              <p:nvPr/>
            </p:nvSpPr>
            <p:spPr>
              <a:xfrm>
                <a:off x="4394845" y="363044"/>
                <a:ext cx="1513592" cy="255025"/>
              </a:xfrm>
              <a:prstGeom prst="rect">
                <a:avLst/>
              </a:prstGeom>
              <a:solidFill>
                <a:schemeClr val="bg1"/>
              </a:solidFill>
              <a:ln w="12700" cap="flat" cmpd="sng" algn="ctr">
                <a:solidFill>
                  <a:schemeClr val="tx1"/>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68" name="Rectangle 67">
                <a:extLst>
                  <a:ext uri="{FF2B5EF4-FFF2-40B4-BE49-F238E27FC236}">
                    <a16:creationId xmlns:a16="http://schemas.microsoft.com/office/drawing/2014/main" id="{70A55C4C-264B-4648-8586-070B7322267C}"/>
                  </a:ext>
                </a:extLst>
              </p:cNvPr>
              <p:cNvSpPr/>
              <p:nvPr/>
            </p:nvSpPr>
            <p:spPr>
              <a:xfrm>
                <a:off x="5958178" y="363044"/>
                <a:ext cx="668164" cy="255026"/>
              </a:xfrm>
              <a:prstGeom prst="rect">
                <a:avLst/>
              </a:prstGeom>
              <a:solidFill>
                <a:schemeClr val="bg2">
                  <a:lumMod val="10000"/>
                </a:schemeClr>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Search</a:t>
                </a:r>
              </a:p>
            </p:txBody>
          </p:sp>
        </p:grpSp>
        <p:grpSp>
          <p:nvGrpSpPr>
            <p:cNvPr id="60" name="Group 59">
              <a:extLst>
                <a:ext uri="{FF2B5EF4-FFF2-40B4-BE49-F238E27FC236}">
                  <a16:creationId xmlns:a16="http://schemas.microsoft.com/office/drawing/2014/main" id="{00B52331-31A2-44C8-838E-C16AA9ED31DA}"/>
                </a:ext>
              </a:extLst>
            </p:cNvPr>
            <p:cNvGrpSpPr/>
            <p:nvPr/>
          </p:nvGrpSpPr>
          <p:grpSpPr>
            <a:xfrm>
              <a:off x="961943" y="1278167"/>
              <a:ext cx="5055078" cy="235348"/>
              <a:chOff x="1004887" y="1280523"/>
              <a:chExt cx="5055078" cy="235348"/>
            </a:xfrm>
          </p:grpSpPr>
          <p:grpSp>
            <p:nvGrpSpPr>
              <p:cNvPr id="61" name="Group 60">
                <a:extLst>
                  <a:ext uri="{FF2B5EF4-FFF2-40B4-BE49-F238E27FC236}">
                    <a16:creationId xmlns:a16="http://schemas.microsoft.com/office/drawing/2014/main" id="{3EFA0512-266B-4204-AF83-34E4C21DB059}"/>
                  </a:ext>
                </a:extLst>
              </p:cNvPr>
              <p:cNvGrpSpPr/>
              <p:nvPr/>
            </p:nvGrpSpPr>
            <p:grpSpPr>
              <a:xfrm>
                <a:off x="1004887" y="1280523"/>
                <a:ext cx="3537499" cy="235348"/>
                <a:chOff x="0" y="0"/>
                <a:chExt cx="7108203" cy="401955"/>
              </a:xfrm>
            </p:grpSpPr>
            <p:sp>
              <p:nvSpPr>
                <p:cNvPr id="63" name="Rectangle: Rounded Corners 62">
                  <a:extLst>
                    <a:ext uri="{FF2B5EF4-FFF2-40B4-BE49-F238E27FC236}">
                      <a16:creationId xmlns:a16="http://schemas.microsoft.com/office/drawing/2014/main" id="{0A9F3FE0-5AAC-4ACB-B2D0-BE1D03C1BD01}"/>
                    </a:ext>
                  </a:extLst>
                </p:cNvPr>
                <p:cNvSpPr/>
                <p:nvPr/>
              </p:nvSpPr>
              <p:spPr>
                <a:xfrm>
                  <a:off x="0" y="0"/>
                  <a:ext cx="1524635"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LODGING</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556B1435-63B6-4785-A82E-E514DA97F67E}"/>
                    </a:ext>
                  </a:extLst>
                </p:cNvPr>
                <p:cNvSpPr/>
                <p:nvPr/>
              </p:nvSpPr>
              <p:spPr>
                <a:xfrm>
                  <a:off x="1633728" y="0"/>
                  <a:ext cx="1524636" cy="401955"/>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FOOD</a:t>
                  </a:r>
                  <a:endParaRPr lang="en-US" sz="775"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150E8F21-7EBF-4985-9CF3-26BEEE951414}"/>
                    </a:ext>
                  </a:extLst>
                </p:cNvPr>
                <p:cNvSpPr/>
                <p:nvPr/>
              </p:nvSpPr>
              <p:spPr>
                <a:xfrm>
                  <a:off x="3267455" y="0"/>
                  <a:ext cx="1524636" cy="401955"/>
                </a:xfrm>
                <a:prstGeom prst="roundRect">
                  <a:avLst/>
                </a:prstGeom>
                <a:solidFill>
                  <a:schemeClr val="bg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FAQs</a:t>
                  </a:r>
                  <a:endParaRPr lang="en-US" sz="775" dirty="0">
                    <a:latin typeface="Calibri" panose="020F0502020204030204" pitchFamily="34" charset="0"/>
                    <a:ea typeface="Calibri" panose="020F0502020204030204" pitchFamily="34"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76C7135E-9FE0-4AD5-807E-DB868EE0B91A}"/>
                    </a:ext>
                  </a:extLst>
                </p:cNvPr>
                <p:cNvSpPr/>
                <p:nvPr/>
              </p:nvSpPr>
              <p:spPr>
                <a:xfrm>
                  <a:off x="4901185" y="2"/>
                  <a:ext cx="2207018" cy="383062"/>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latin typeface="Calibri" panose="020F0502020204030204" pitchFamily="34" charset="0"/>
                      <a:ea typeface="Calibri" panose="020F0502020204030204" pitchFamily="34" charset="0"/>
                      <a:cs typeface="Times New Roman" panose="02020603050405020304" pitchFamily="18" charset="0"/>
                    </a:rPr>
                    <a:t> </a:t>
                  </a: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ATTRACTIONS</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62" name="Rectangle: Rounded Corners 61">
                <a:extLst>
                  <a:ext uri="{FF2B5EF4-FFF2-40B4-BE49-F238E27FC236}">
                    <a16:creationId xmlns:a16="http://schemas.microsoft.com/office/drawing/2014/main" id="{E03F9D3C-75D9-485B-9416-9583B417D0D4}"/>
                  </a:ext>
                </a:extLst>
              </p:cNvPr>
              <p:cNvSpPr/>
              <p:nvPr/>
            </p:nvSpPr>
            <p:spPr>
              <a:xfrm>
                <a:off x="4596678" y="1280523"/>
                <a:ext cx="1463287" cy="229653"/>
              </a:xfrm>
              <a:prstGeom prst="roundRect">
                <a:avLst/>
              </a:prstGeom>
              <a:solidFill>
                <a:schemeClr val="tx1"/>
              </a:solidFill>
              <a:ln w="6350" cap="flat" cmpd="sng" algn="ctr">
                <a:solidFill>
                  <a:schemeClr val="bg1"/>
                </a:solidFill>
                <a:prstDash val="solid"/>
                <a:miter lim="800000"/>
              </a:ln>
              <a:effectLst/>
            </p:spPr>
            <p:txBody>
              <a:bodyPr rot="0" spcFirstLastPara="0" vert="horz" wrap="square" lIns="64396" tIns="32198" rIns="64396" bIns="32198" numCol="1" spcCol="0" rtlCol="0" fromWordArt="0" anchor="ctr" anchorCtr="0" forceAA="0" compatLnSpc="1">
                <a:prstTxWarp prst="textNoShape">
                  <a:avLst/>
                </a:prstTxWarp>
                <a:noAutofit/>
              </a:bodyPr>
              <a:lstStyle/>
              <a:p>
                <a:pPr algn="ctr">
                  <a:lnSpc>
                    <a:spcPct val="107000"/>
                  </a:lnSpc>
                  <a:spcAft>
                    <a:spcPts val="563"/>
                  </a:spcAft>
                </a:pPr>
                <a:r>
                  <a:rPr lang="en-US" sz="1127"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TRANSPORTATION</a:t>
                </a:r>
                <a:endParaRPr lang="en-US" sz="112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71" name="Group 70">
            <a:extLst>
              <a:ext uri="{FF2B5EF4-FFF2-40B4-BE49-F238E27FC236}">
                <a16:creationId xmlns:a16="http://schemas.microsoft.com/office/drawing/2014/main" id="{64A7993E-257C-4345-B44B-1EDEE774D972}"/>
              </a:ext>
            </a:extLst>
          </p:cNvPr>
          <p:cNvGrpSpPr/>
          <p:nvPr/>
        </p:nvGrpSpPr>
        <p:grpSpPr>
          <a:xfrm>
            <a:off x="16304" y="24809"/>
            <a:ext cx="6000717" cy="1482757"/>
            <a:chOff x="16304" y="24809"/>
            <a:chExt cx="6000717" cy="1482757"/>
          </a:xfrm>
        </p:grpSpPr>
        <p:grpSp>
          <p:nvGrpSpPr>
            <p:cNvPr id="72" name="Group 71">
              <a:extLst>
                <a:ext uri="{FF2B5EF4-FFF2-40B4-BE49-F238E27FC236}">
                  <a16:creationId xmlns:a16="http://schemas.microsoft.com/office/drawing/2014/main" id="{1E6BE89A-1480-49E6-9EB1-512CAE7F89A5}"/>
                </a:ext>
              </a:extLst>
            </p:cNvPr>
            <p:cNvGrpSpPr/>
            <p:nvPr/>
          </p:nvGrpSpPr>
          <p:grpSpPr>
            <a:xfrm>
              <a:off x="934023" y="1230352"/>
              <a:ext cx="5082998" cy="277214"/>
              <a:chOff x="966347" y="1246864"/>
              <a:chExt cx="5082998" cy="277214"/>
            </a:xfrm>
          </p:grpSpPr>
          <p:sp>
            <p:nvSpPr>
              <p:cNvPr id="74" name="Rectangle: Rounded Corners 73">
                <a:hlinkClick r:id="rId5" action="ppaction://hlinksldjump"/>
                <a:extLst>
                  <a:ext uri="{FF2B5EF4-FFF2-40B4-BE49-F238E27FC236}">
                    <a16:creationId xmlns:a16="http://schemas.microsoft.com/office/drawing/2014/main" id="{D054B4AB-848C-4691-B079-BF25A97E72DA}"/>
                  </a:ext>
                </a:extLst>
              </p:cNvPr>
              <p:cNvSpPr/>
              <p:nvPr/>
            </p:nvSpPr>
            <p:spPr>
              <a:xfrm>
                <a:off x="966347" y="1264667"/>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Rounded Corners 74">
                <a:hlinkClick r:id="rId6" action="ppaction://hlinksldjump"/>
                <a:extLst>
                  <a:ext uri="{FF2B5EF4-FFF2-40B4-BE49-F238E27FC236}">
                    <a16:creationId xmlns:a16="http://schemas.microsoft.com/office/drawing/2014/main" id="{7B791A2C-9C43-4F2A-B62B-5322FF41EC29}"/>
                  </a:ext>
                </a:extLst>
              </p:cNvPr>
              <p:cNvSpPr/>
              <p:nvPr/>
            </p:nvSpPr>
            <p:spPr>
              <a:xfrm>
                <a:off x="1783799" y="1256460"/>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hlinkClick r:id="rId7" action="ppaction://hlinksldjump"/>
                <a:extLst>
                  <a:ext uri="{FF2B5EF4-FFF2-40B4-BE49-F238E27FC236}">
                    <a16:creationId xmlns:a16="http://schemas.microsoft.com/office/drawing/2014/main" id="{11F64AAE-0654-4E82-80DB-876C2BF37DF6}"/>
                  </a:ext>
                </a:extLst>
              </p:cNvPr>
              <p:cNvSpPr/>
              <p:nvPr/>
            </p:nvSpPr>
            <p:spPr>
              <a:xfrm>
                <a:off x="2577446" y="1246864"/>
                <a:ext cx="749948" cy="2594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hlinkClick r:id="rId8" action="ppaction://hlinksldjump"/>
                <a:extLst>
                  <a:ext uri="{FF2B5EF4-FFF2-40B4-BE49-F238E27FC236}">
                    <a16:creationId xmlns:a16="http://schemas.microsoft.com/office/drawing/2014/main" id="{1723CDCE-5461-4A62-BCF9-94B9DC896A47}"/>
                  </a:ext>
                </a:extLst>
              </p:cNvPr>
              <p:cNvSpPr/>
              <p:nvPr/>
            </p:nvSpPr>
            <p:spPr>
              <a:xfrm>
                <a:off x="3401088" y="1267214"/>
                <a:ext cx="1086214" cy="256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Rounded Corners 77">
                <a:hlinkClick r:id="rId9" action="ppaction://hlinksldjump"/>
                <a:extLst>
                  <a:ext uri="{FF2B5EF4-FFF2-40B4-BE49-F238E27FC236}">
                    <a16:creationId xmlns:a16="http://schemas.microsoft.com/office/drawing/2014/main" id="{F757068F-C7C1-4EBD-9EC2-A030A64E7D41}"/>
                  </a:ext>
                </a:extLst>
              </p:cNvPr>
              <p:cNvSpPr/>
              <p:nvPr/>
            </p:nvSpPr>
            <p:spPr>
              <a:xfrm>
                <a:off x="4586058" y="1264667"/>
                <a:ext cx="1463287" cy="2594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Rectangle: Rounded Corners 72">
              <a:hlinkClick r:id="rId2" action="ppaction://hlinksldjump"/>
              <a:extLst>
                <a:ext uri="{FF2B5EF4-FFF2-40B4-BE49-F238E27FC236}">
                  <a16:creationId xmlns:a16="http://schemas.microsoft.com/office/drawing/2014/main" id="{1AD44B4F-F5C1-4EB5-849F-EC96BAE094B3}"/>
                </a:ext>
              </a:extLst>
            </p:cNvPr>
            <p:cNvSpPr/>
            <p:nvPr/>
          </p:nvSpPr>
          <p:spPr>
            <a:xfrm>
              <a:off x="16304" y="24809"/>
              <a:ext cx="2289284" cy="11234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823458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TotalTime>
  <Words>876</Words>
  <Application>Microsoft Office PowerPoint</Application>
  <PresentationFormat>On-screen Show (4:3)</PresentationFormat>
  <Paragraphs>136</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Baskerville Old Face</vt:lpstr>
      <vt:lpstr>Calibri</vt:lpstr>
      <vt:lpstr>Calibri Light</vt:lpstr>
      <vt:lpstr>Symbol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Nyssa Robinson</dc:creator>
  <cp:lastModifiedBy>Nyssa Robinson</cp:lastModifiedBy>
  <cp:revision>4</cp:revision>
  <dcterms:created xsi:type="dcterms:W3CDTF">2022-03-01T02:50:35Z</dcterms:created>
  <dcterms:modified xsi:type="dcterms:W3CDTF">2022-03-02T05:37:04Z</dcterms:modified>
</cp:coreProperties>
</file>